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2" r:id="rId4"/>
    <p:sldId id="290" r:id="rId5"/>
    <p:sldId id="291" r:id="rId6"/>
    <p:sldId id="292" r:id="rId7"/>
    <p:sldId id="283" r:id="rId8"/>
    <p:sldId id="293" r:id="rId9"/>
    <p:sldId id="294" r:id="rId10"/>
    <p:sldId id="295" r:id="rId11"/>
    <p:sldId id="296" r:id="rId12"/>
    <p:sldId id="298" r:id="rId13"/>
    <p:sldId id="300" r:id="rId14"/>
    <p:sldId id="284" r:id="rId15"/>
    <p:sldId id="305" r:id="rId16"/>
    <p:sldId id="289" r:id="rId17"/>
    <p:sldId id="285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287" r:id="rId2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316" autoAdjust="0"/>
    <p:restoredTop sz="94660"/>
  </p:normalViewPr>
  <p:slideViewPr>
    <p:cSldViewPr>
      <p:cViewPr>
        <p:scale>
          <a:sx n="110" d="100"/>
          <a:sy n="110" d="100"/>
        </p:scale>
        <p:origin x="-58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7E362-0F53-4C03-B4DD-CDD43EA7AB0D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</dgm:pt>
    <dgm:pt modelId="{09608810-E695-408A-A4F8-2E9B5A34398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Krajská zdravotní,a.s</a:t>
          </a:r>
          <a:r>
            <a:rPr kumimoji="0" lang="cs-CZ" sz="18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</a:t>
          </a:r>
        </a:p>
      </dgm:t>
    </dgm:pt>
    <dgm:pt modelId="{A80D416F-A2F0-487A-A2FE-14C7B86F6DCE}" type="parTrans" cxnId="{6BD8A035-942E-453B-991A-371FF9FB1C65}">
      <dgm:prSet/>
      <dgm:spPr/>
      <dgm:t>
        <a:bodyPr/>
        <a:lstStyle/>
        <a:p>
          <a:endParaRPr lang="cs-CZ"/>
        </a:p>
      </dgm:t>
    </dgm:pt>
    <dgm:pt modelId="{98B0803C-8583-4BAF-9F2A-8FF4B8EC293B}" type="sibTrans" cxnId="{6BD8A035-942E-453B-991A-371FF9FB1C65}">
      <dgm:prSet/>
      <dgm:spPr/>
      <dgm:t>
        <a:bodyPr/>
        <a:lstStyle/>
        <a:p>
          <a:endParaRPr lang="cs-CZ"/>
        </a:p>
      </dgm:t>
    </dgm:pt>
    <dgm:pt modelId="{3F360ED5-ACAB-41D3-B922-12A7BD476A5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Nemocnice Děčín,o.z.</a:t>
          </a:r>
        </a:p>
      </dgm:t>
    </dgm:pt>
    <dgm:pt modelId="{19C1F238-5C1A-4708-AB3E-53070458B97F}" type="parTrans" cxnId="{43A7535F-0A34-4541-8077-F5063676C526}">
      <dgm:prSet/>
      <dgm:spPr/>
      <dgm:t>
        <a:bodyPr/>
        <a:lstStyle/>
        <a:p>
          <a:endParaRPr lang="cs-CZ"/>
        </a:p>
      </dgm:t>
    </dgm:pt>
    <dgm:pt modelId="{BD7384FC-E3BC-46B3-B929-DBED0D6A1C01}" type="sibTrans" cxnId="{43A7535F-0A34-4541-8077-F5063676C526}">
      <dgm:prSet/>
      <dgm:spPr/>
      <dgm:t>
        <a:bodyPr/>
        <a:lstStyle/>
        <a:p>
          <a:endParaRPr lang="cs-CZ"/>
        </a:p>
      </dgm:t>
    </dgm:pt>
    <dgm:pt modelId="{30859E72-47E8-4A33-8F97-1C5792F109E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Masarykova nemocnice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v Ústí nad Labem,o.z.</a:t>
          </a:r>
        </a:p>
      </dgm:t>
    </dgm:pt>
    <dgm:pt modelId="{B9BB35A2-14B6-411C-8B2F-A8D3058C1757}" type="parTrans" cxnId="{A16608F8-19CF-405B-B605-82E823B3A2C6}">
      <dgm:prSet/>
      <dgm:spPr/>
      <dgm:t>
        <a:bodyPr/>
        <a:lstStyle/>
        <a:p>
          <a:endParaRPr lang="cs-CZ"/>
        </a:p>
      </dgm:t>
    </dgm:pt>
    <dgm:pt modelId="{27968BC8-F1FB-45B3-BCCF-9E15A7FB04CB}" type="sibTrans" cxnId="{A16608F8-19CF-405B-B605-82E823B3A2C6}">
      <dgm:prSet/>
      <dgm:spPr/>
      <dgm:t>
        <a:bodyPr/>
        <a:lstStyle/>
        <a:p>
          <a:endParaRPr lang="cs-CZ"/>
        </a:p>
      </dgm:t>
    </dgm:pt>
    <dgm:pt modelId="{C4EF35A7-37BA-4434-AFF9-D0F2CE5E7CF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Nemocnice Teplice,o.z.</a:t>
          </a:r>
        </a:p>
      </dgm:t>
    </dgm:pt>
    <dgm:pt modelId="{D56C6016-8441-4F62-9B9C-8CF05B5520EF}" type="parTrans" cxnId="{CADE6094-75EB-4CE7-85E6-37600AC6D9E6}">
      <dgm:prSet/>
      <dgm:spPr/>
      <dgm:t>
        <a:bodyPr/>
        <a:lstStyle/>
        <a:p>
          <a:endParaRPr lang="cs-CZ"/>
        </a:p>
      </dgm:t>
    </dgm:pt>
    <dgm:pt modelId="{0D5F4C01-5266-4D4B-8341-210F4B12ECFB}" type="sibTrans" cxnId="{CADE6094-75EB-4CE7-85E6-37600AC6D9E6}">
      <dgm:prSet/>
      <dgm:spPr/>
      <dgm:t>
        <a:bodyPr/>
        <a:lstStyle/>
        <a:p>
          <a:endParaRPr lang="cs-CZ"/>
        </a:p>
      </dgm:t>
    </dgm:pt>
    <dgm:pt modelId="{D26A1B1A-B871-4271-B617-88661A3A0C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Nemocnice Most,o.z.</a:t>
          </a:r>
        </a:p>
      </dgm:t>
    </dgm:pt>
    <dgm:pt modelId="{8B3FE2B2-FA81-4F10-87DD-EBB1529A305A}" type="parTrans" cxnId="{DE133786-419F-4C56-ADCB-C31F6AD6D3B0}">
      <dgm:prSet/>
      <dgm:spPr/>
      <dgm:t>
        <a:bodyPr/>
        <a:lstStyle/>
        <a:p>
          <a:endParaRPr lang="cs-CZ"/>
        </a:p>
      </dgm:t>
    </dgm:pt>
    <dgm:pt modelId="{8AAC6F85-514F-4D90-9C46-A9BADE7768A0}" type="sibTrans" cxnId="{DE133786-419F-4C56-ADCB-C31F6AD6D3B0}">
      <dgm:prSet/>
      <dgm:spPr/>
      <dgm:t>
        <a:bodyPr/>
        <a:lstStyle/>
        <a:p>
          <a:endParaRPr lang="cs-CZ"/>
        </a:p>
      </dgm:t>
    </dgm:pt>
    <dgm:pt modelId="{2A8E71B4-7650-488C-B346-421FB77EA9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Nemocnice Chomutov,o.z.</a:t>
          </a:r>
        </a:p>
      </dgm:t>
    </dgm:pt>
    <dgm:pt modelId="{DF0E0EEB-E58A-4826-8CBA-DDDFCC6FA137}" type="parTrans" cxnId="{7331CC92-1E87-4D64-80A9-A2FDF602ED1D}">
      <dgm:prSet/>
      <dgm:spPr/>
      <dgm:t>
        <a:bodyPr/>
        <a:lstStyle/>
        <a:p>
          <a:endParaRPr lang="cs-CZ"/>
        </a:p>
      </dgm:t>
    </dgm:pt>
    <dgm:pt modelId="{040F484D-B5A4-4278-942A-AD3E3BE29A09}" type="sibTrans" cxnId="{7331CC92-1E87-4D64-80A9-A2FDF602ED1D}">
      <dgm:prSet/>
      <dgm:spPr/>
      <dgm:t>
        <a:bodyPr/>
        <a:lstStyle/>
        <a:p>
          <a:endParaRPr lang="cs-CZ"/>
        </a:p>
      </dgm:t>
    </dgm:pt>
    <dgm:pt modelId="{912F342F-7644-448E-8022-E38DBA710D77}" type="pres">
      <dgm:prSet presAssocID="{ED77E362-0F53-4C03-B4DD-CDD43EA7AB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E45907A-1DBE-4AD5-8E7D-81E630AE341C}" type="pres">
      <dgm:prSet presAssocID="{09608810-E695-408A-A4F8-2E9B5A343981}" presName="hierRoot1" presStyleCnt="0">
        <dgm:presLayoutVars>
          <dgm:hierBranch/>
        </dgm:presLayoutVars>
      </dgm:prSet>
      <dgm:spPr/>
    </dgm:pt>
    <dgm:pt modelId="{F4378505-0708-4A4A-87B6-9CF4FB464795}" type="pres">
      <dgm:prSet presAssocID="{09608810-E695-408A-A4F8-2E9B5A343981}" presName="rootComposite1" presStyleCnt="0"/>
      <dgm:spPr/>
    </dgm:pt>
    <dgm:pt modelId="{B1281BB0-06D6-4944-9973-08CD7330E807}" type="pres">
      <dgm:prSet presAssocID="{09608810-E695-408A-A4F8-2E9B5A343981}" presName="rootText1" presStyleLbl="node0" presStyleIdx="0" presStyleCnt="1" custScaleX="131699" custScaleY="1649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F4B1D96-0985-49E1-A92C-5E7B8EBE4D0A}" type="pres">
      <dgm:prSet presAssocID="{09608810-E695-408A-A4F8-2E9B5A343981}" presName="rootConnector1" presStyleLbl="node1" presStyleIdx="0" presStyleCnt="0"/>
      <dgm:spPr/>
      <dgm:t>
        <a:bodyPr/>
        <a:lstStyle/>
        <a:p>
          <a:endParaRPr lang="cs-CZ"/>
        </a:p>
      </dgm:t>
    </dgm:pt>
    <dgm:pt modelId="{DADFFB50-E3E9-4820-9CFC-9B45D686C4B3}" type="pres">
      <dgm:prSet presAssocID="{09608810-E695-408A-A4F8-2E9B5A343981}" presName="hierChild2" presStyleCnt="0"/>
      <dgm:spPr/>
    </dgm:pt>
    <dgm:pt modelId="{81D721E0-701E-4E7C-BAB8-1D84489F573B}" type="pres">
      <dgm:prSet presAssocID="{19C1F238-5C1A-4708-AB3E-53070458B97F}" presName="Name35" presStyleLbl="parChTrans1D2" presStyleIdx="0" presStyleCnt="5"/>
      <dgm:spPr/>
      <dgm:t>
        <a:bodyPr/>
        <a:lstStyle/>
        <a:p>
          <a:endParaRPr lang="cs-CZ"/>
        </a:p>
      </dgm:t>
    </dgm:pt>
    <dgm:pt modelId="{14F7E86F-ACCE-4115-9927-0B382A111665}" type="pres">
      <dgm:prSet presAssocID="{3F360ED5-ACAB-41D3-B922-12A7BD476A51}" presName="hierRoot2" presStyleCnt="0">
        <dgm:presLayoutVars>
          <dgm:hierBranch/>
        </dgm:presLayoutVars>
      </dgm:prSet>
      <dgm:spPr/>
    </dgm:pt>
    <dgm:pt modelId="{435A1D4E-A5FF-43B4-A0B8-C9FFE569DD7E}" type="pres">
      <dgm:prSet presAssocID="{3F360ED5-ACAB-41D3-B922-12A7BD476A51}" presName="rootComposite" presStyleCnt="0"/>
      <dgm:spPr/>
    </dgm:pt>
    <dgm:pt modelId="{EFC4D638-44F8-48B5-B4F2-AF3B36FFFAF3}" type="pres">
      <dgm:prSet presAssocID="{3F360ED5-ACAB-41D3-B922-12A7BD476A5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587DBBB-39CD-43C4-B56B-423DD48A660A}" type="pres">
      <dgm:prSet presAssocID="{3F360ED5-ACAB-41D3-B922-12A7BD476A51}" presName="rootConnector" presStyleLbl="node2" presStyleIdx="0" presStyleCnt="5"/>
      <dgm:spPr/>
      <dgm:t>
        <a:bodyPr/>
        <a:lstStyle/>
        <a:p>
          <a:endParaRPr lang="cs-CZ"/>
        </a:p>
      </dgm:t>
    </dgm:pt>
    <dgm:pt modelId="{86FB663A-37D4-49AD-A1E8-FAA34E41BC85}" type="pres">
      <dgm:prSet presAssocID="{3F360ED5-ACAB-41D3-B922-12A7BD476A51}" presName="hierChild4" presStyleCnt="0"/>
      <dgm:spPr/>
    </dgm:pt>
    <dgm:pt modelId="{AE4A5AD4-87E5-4E61-A41E-062785896EEB}" type="pres">
      <dgm:prSet presAssocID="{3F360ED5-ACAB-41D3-B922-12A7BD476A51}" presName="hierChild5" presStyleCnt="0"/>
      <dgm:spPr/>
    </dgm:pt>
    <dgm:pt modelId="{52B0951A-4A9A-4B1C-AF43-33A386D23F61}" type="pres">
      <dgm:prSet presAssocID="{B9BB35A2-14B6-411C-8B2F-A8D3058C1757}" presName="Name35" presStyleLbl="parChTrans1D2" presStyleIdx="1" presStyleCnt="5"/>
      <dgm:spPr/>
      <dgm:t>
        <a:bodyPr/>
        <a:lstStyle/>
        <a:p>
          <a:endParaRPr lang="cs-CZ"/>
        </a:p>
      </dgm:t>
    </dgm:pt>
    <dgm:pt modelId="{66DB002B-D398-4BE2-B1AF-5CBFAA47153B}" type="pres">
      <dgm:prSet presAssocID="{30859E72-47E8-4A33-8F97-1C5792F109E8}" presName="hierRoot2" presStyleCnt="0">
        <dgm:presLayoutVars>
          <dgm:hierBranch/>
        </dgm:presLayoutVars>
      </dgm:prSet>
      <dgm:spPr/>
    </dgm:pt>
    <dgm:pt modelId="{F17C8D27-D670-41C0-9820-A55830C10AA8}" type="pres">
      <dgm:prSet presAssocID="{30859E72-47E8-4A33-8F97-1C5792F109E8}" presName="rootComposite" presStyleCnt="0"/>
      <dgm:spPr/>
    </dgm:pt>
    <dgm:pt modelId="{F6A1BA41-C809-4ED0-A829-68DD4450537A}" type="pres">
      <dgm:prSet presAssocID="{30859E72-47E8-4A33-8F97-1C5792F109E8}" presName="rootText" presStyleLbl="node2" presStyleIdx="1" presStyleCnt="5" custScaleX="140015" custScaleY="13665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3F37F43-E39C-43F7-A4DC-042213C6DE79}" type="pres">
      <dgm:prSet presAssocID="{30859E72-47E8-4A33-8F97-1C5792F109E8}" presName="rootConnector" presStyleLbl="node2" presStyleIdx="1" presStyleCnt="5"/>
      <dgm:spPr/>
      <dgm:t>
        <a:bodyPr/>
        <a:lstStyle/>
        <a:p>
          <a:endParaRPr lang="cs-CZ"/>
        </a:p>
      </dgm:t>
    </dgm:pt>
    <dgm:pt modelId="{A2D37691-137D-4766-862A-5CC847B7D6B3}" type="pres">
      <dgm:prSet presAssocID="{30859E72-47E8-4A33-8F97-1C5792F109E8}" presName="hierChild4" presStyleCnt="0"/>
      <dgm:spPr/>
    </dgm:pt>
    <dgm:pt modelId="{4E00879B-B571-466A-AB69-3498B69A8B2A}" type="pres">
      <dgm:prSet presAssocID="{30859E72-47E8-4A33-8F97-1C5792F109E8}" presName="hierChild5" presStyleCnt="0"/>
      <dgm:spPr/>
    </dgm:pt>
    <dgm:pt modelId="{C08D8A88-6AA2-4047-BEC1-28D5637ED85D}" type="pres">
      <dgm:prSet presAssocID="{D56C6016-8441-4F62-9B9C-8CF05B5520EF}" presName="Name35" presStyleLbl="parChTrans1D2" presStyleIdx="2" presStyleCnt="5"/>
      <dgm:spPr/>
      <dgm:t>
        <a:bodyPr/>
        <a:lstStyle/>
        <a:p>
          <a:endParaRPr lang="cs-CZ"/>
        </a:p>
      </dgm:t>
    </dgm:pt>
    <dgm:pt modelId="{F71C20A7-4487-4DCB-A2D3-2BFD24584AD6}" type="pres">
      <dgm:prSet presAssocID="{C4EF35A7-37BA-4434-AFF9-D0F2CE5E7CFE}" presName="hierRoot2" presStyleCnt="0">
        <dgm:presLayoutVars>
          <dgm:hierBranch/>
        </dgm:presLayoutVars>
      </dgm:prSet>
      <dgm:spPr/>
    </dgm:pt>
    <dgm:pt modelId="{64B4312A-A887-4225-BDFA-8481ABFF1EB2}" type="pres">
      <dgm:prSet presAssocID="{C4EF35A7-37BA-4434-AFF9-D0F2CE5E7CFE}" presName="rootComposite" presStyleCnt="0"/>
      <dgm:spPr/>
    </dgm:pt>
    <dgm:pt modelId="{9B477C9D-48DC-4026-B1B6-5DB0C61BCA4B}" type="pres">
      <dgm:prSet presAssocID="{C4EF35A7-37BA-4434-AFF9-D0F2CE5E7CF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C636A35-A313-4BBE-8BC2-44A0A0D7F467}" type="pres">
      <dgm:prSet presAssocID="{C4EF35A7-37BA-4434-AFF9-D0F2CE5E7CFE}" presName="rootConnector" presStyleLbl="node2" presStyleIdx="2" presStyleCnt="5"/>
      <dgm:spPr/>
      <dgm:t>
        <a:bodyPr/>
        <a:lstStyle/>
        <a:p>
          <a:endParaRPr lang="cs-CZ"/>
        </a:p>
      </dgm:t>
    </dgm:pt>
    <dgm:pt modelId="{9377CDBC-95F3-4A07-83B1-F3D67E80686A}" type="pres">
      <dgm:prSet presAssocID="{C4EF35A7-37BA-4434-AFF9-D0F2CE5E7CFE}" presName="hierChild4" presStyleCnt="0"/>
      <dgm:spPr/>
    </dgm:pt>
    <dgm:pt modelId="{55E8C1AE-9A25-4B23-A5FF-BC44F1EC453E}" type="pres">
      <dgm:prSet presAssocID="{C4EF35A7-37BA-4434-AFF9-D0F2CE5E7CFE}" presName="hierChild5" presStyleCnt="0"/>
      <dgm:spPr/>
    </dgm:pt>
    <dgm:pt modelId="{C3DA34EE-9BC5-44E1-9709-048B72D774AB}" type="pres">
      <dgm:prSet presAssocID="{8B3FE2B2-FA81-4F10-87DD-EBB1529A305A}" presName="Name35" presStyleLbl="parChTrans1D2" presStyleIdx="3" presStyleCnt="5"/>
      <dgm:spPr/>
      <dgm:t>
        <a:bodyPr/>
        <a:lstStyle/>
        <a:p>
          <a:endParaRPr lang="cs-CZ"/>
        </a:p>
      </dgm:t>
    </dgm:pt>
    <dgm:pt modelId="{8307E3F6-490C-46C2-8351-DE1C788B755C}" type="pres">
      <dgm:prSet presAssocID="{D26A1B1A-B871-4271-B617-88661A3A0C65}" presName="hierRoot2" presStyleCnt="0">
        <dgm:presLayoutVars>
          <dgm:hierBranch/>
        </dgm:presLayoutVars>
      </dgm:prSet>
      <dgm:spPr/>
    </dgm:pt>
    <dgm:pt modelId="{1E4CD0D4-A698-46AE-BD97-CE1F9CBC161E}" type="pres">
      <dgm:prSet presAssocID="{D26A1B1A-B871-4271-B617-88661A3A0C65}" presName="rootComposite" presStyleCnt="0"/>
      <dgm:spPr/>
    </dgm:pt>
    <dgm:pt modelId="{16C97144-5D2F-466B-9013-D5676F2C37E5}" type="pres">
      <dgm:prSet presAssocID="{D26A1B1A-B871-4271-B617-88661A3A0C65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C813BFE-E5B0-4570-8142-9730B75987BA}" type="pres">
      <dgm:prSet presAssocID="{D26A1B1A-B871-4271-B617-88661A3A0C65}" presName="rootConnector" presStyleLbl="node2" presStyleIdx="3" presStyleCnt="5"/>
      <dgm:spPr/>
      <dgm:t>
        <a:bodyPr/>
        <a:lstStyle/>
        <a:p>
          <a:endParaRPr lang="cs-CZ"/>
        </a:p>
      </dgm:t>
    </dgm:pt>
    <dgm:pt modelId="{1608CD47-EF9D-4408-A2F4-7E9D465C59F3}" type="pres">
      <dgm:prSet presAssocID="{D26A1B1A-B871-4271-B617-88661A3A0C65}" presName="hierChild4" presStyleCnt="0"/>
      <dgm:spPr/>
    </dgm:pt>
    <dgm:pt modelId="{92569F10-896C-46A6-849C-4759F39EC10C}" type="pres">
      <dgm:prSet presAssocID="{D26A1B1A-B871-4271-B617-88661A3A0C65}" presName="hierChild5" presStyleCnt="0"/>
      <dgm:spPr/>
    </dgm:pt>
    <dgm:pt modelId="{C97A361A-0628-4286-AD31-64C24A1AB3E6}" type="pres">
      <dgm:prSet presAssocID="{DF0E0EEB-E58A-4826-8CBA-DDDFCC6FA137}" presName="Name35" presStyleLbl="parChTrans1D2" presStyleIdx="4" presStyleCnt="5"/>
      <dgm:spPr/>
      <dgm:t>
        <a:bodyPr/>
        <a:lstStyle/>
        <a:p>
          <a:endParaRPr lang="cs-CZ"/>
        </a:p>
      </dgm:t>
    </dgm:pt>
    <dgm:pt modelId="{C697FEE5-ED62-4663-BB39-BE74FA7C5EBC}" type="pres">
      <dgm:prSet presAssocID="{2A8E71B4-7650-488C-B346-421FB77EA9D6}" presName="hierRoot2" presStyleCnt="0">
        <dgm:presLayoutVars>
          <dgm:hierBranch/>
        </dgm:presLayoutVars>
      </dgm:prSet>
      <dgm:spPr/>
    </dgm:pt>
    <dgm:pt modelId="{B17FB520-E390-44E3-9F45-0AAD01BEC507}" type="pres">
      <dgm:prSet presAssocID="{2A8E71B4-7650-488C-B346-421FB77EA9D6}" presName="rootComposite" presStyleCnt="0"/>
      <dgm:spPr/>
    </dgm:pt>
    <dgm:pt modelId="{363DA7D1-121C-4A2D-842B-086822DF0CA4}" type="pres">
      <dgm:prSet presAssocID="{2A8E71B4-7650-488C-B346-421FB77EA9D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56ABAD3-2EA4-4634-A809-22A8AC48D142}" type="pres">
      <dgm:prSet presAssocID="{2A8E71B4-7650-488C-B346-421FB77EA9D6}" presName="rootConnector" presStyleLbl="node2" presStyleIdx="4" presStyleCnt="5"/>
      <dgm:spPr/>
      <dgm:t>
        <a:bodyPr/>
        <a:lstStyle/>
        <a:p>
          <a:endParaRPr lang="cs-CZ"/>
        </a:p>
      </dgm:t>
    </dgm:pt>
    <dgm:pt modelId="{4582ED54-8ADF-41F2-9921-1E51EB1E53F8}" type="pres">
      <dgm:prSet presAssocID="{2A8E71B4-7650-488C-B346-421FB77EA9D6}" presName="hierChild4" presStyleCnt="0"/>
      <dgm:spPr/>
    </dgm:pt>
    <dgm:pt modelId="{0532CA14-131F-4701-AF65-FFCB60C94D6F}" type="pres">
      <dgm:prSet presAssocID="{2A8E71B4-7650-488C-B346-421FB77EA9D6}" presName="hierChild5" presStyleCnt="0"/>
      <dgm:spPr/>
    </dgm:pt>
    <dgm:pt modelId="{741D517B-DAEC-4168-8DA0-DD274A17DA29}" type="pres">
      <dgm:prSet presAssocID="{09608810-E695-408A-A4F8-2E9B5A343981}" presName="hierChild3" presStyleCnt="0"/>
      <dgm:spPr/>
    </dgm:pt>
  </dgm:ptLst>
  <dgm:cxnLst>
    <dgm:cxn modelId="{3C6312E8-BEB4-4AC1-AF9C-28311A156ED2}" type="presOf" srcId="{ED77E362-0F53-4C03-B4DD-CDD43EA7AB0D}" destId="{912F342F-7644-448E-8022-E38DBA710D77}" srcOrd="0" destOrd="0" presId="urn:microsoft.com/office/officeart/2005/8/layout/orgChart1"/>
    <dgm:cxn modelId="{3FB8FB07-8598-49EC-B41B-3141605F5A72}" type="presOf" srcId="{09608810-E695-408A-A4F8-2E9B5A343981}" destId="{B1281BB0-06D6-4944-9973-08CD7330E807}" srcOrd="0" destOrd="0" presId="urn:microsoft.com/office/officeart/2005/8/layout/orgChart1"/>
    <dgm:cxn modelId="{1630F6CA-1C6A-4807-807C-F4A3303D5D7C}" type="presOf" srcId="{D26A1B1A-B871-4271-B617-88661A3A0C65}" destId="{16C97144-5D2F-466B-9013-D5676F2C37E5}" srcOrd="0" destOrd="0" presId="urn:microsoft.com/office/officeart/2005/8/layout/orgChart1"/>
    <dgm:cxn modelId="{F925A7A2-1551-42C9-BB86-93D76E05A7C3}" type="presOf" srcId="{B9BB35A2-14B6-411C-8B2F-A8D3058C1757}" destId="{52B0951A-4A9A-4B1C-AF43-33A386D23F61}" srcOrd="0" destOrd="0" presId="urn:microsoft.com/office/officeart/2005/8/layout/orgChart1"/>
    <dgm:cxn modelId="{8A4C505A-CFF8-4385-B89B-A18F9EB1F522}" type="presOf" srcId="{D26A1B1A-B871-4271-B617-88661A3A0C65}" destId="{5C813BFE-E5B0-4570-8142-9730B75987BA}" srcOrd="1" destOrd="0" presId="urn:microsoft.com/office/officeart/2005/8/layout/orgChart1"/>
    <dgm:cxn modelId="{6BD8A035-942E-453B-991A-371FF9FB1C65}" srcId="{ED77E362-0F53-4C03-B4DD-CDD43EA7AB0D}" destId="{09608810-E695-408A-A4F8-2E9B5A343981}" srcOrd="0" destOrd="0" parTransId="{A80D416F-A2F0-487A-A2FE-14C7B86F6DCE}" sibTransId="{98B0803C-8583-4BAF-9F2A-8FF4B8EC293B}"/>
    <dgm:cxn modelId="{C7802B14-8930-4EDC-BF68-3D9F84C492A8}" type="presOf" srcId="{2A8E71B4-7650-488C-B346-421FB77EA9D6}" destId="{F56ABAD3-2EA4-4634-A809-22A8AC48D142}" srcOrd="1" destOrd="0" presId="urn:microsoft.com/office/officeart/2005/8/layout/orgChart1"/>
    <dgm:cxn modelId="{09B7DE60-E418-4D52-BA6D-BA40BED438D7}" type="presOf" srcId="{3F360ED5-ACAB-41D3-B922-12A7BD476A51}" destId="{4587DBBB-39CD-43C4-B56B-423DD48A660A}" srcOrd="1" destOrd="0" presId="urn:microsoft.com/office/officeart/2005/8/layout/orgChart1"/>
    <dgm:cxn modelId="{AEB2B2E5-B692-4EAC-B9A3-FB331B836FE9}" type="presOf" srcId="{30859E72-47E8-4A33-8F97-1C5792F109E8}" destId="{F6A1BA41-C809-4ED0-A829-68DD4450537A}" srcOrd="0" destOrd="0" presId="urn:microsoft.com/office/officeart/2005/8/layout/orgChart1"/>
    <dgm:cxn modelId="{156AB4BA-1845-420F-BA26-3D805AD4CAA9}" type="presOf" srcId="{2A8E71B4-7650-488C-B346-421FB77EA9D6}" destId="{363DA7D1-121C-4A2D-842B-086822DF0CA4}" srcOrd="0" destOrd="0" presId="urn:microsoft.com/office/officeart/2005/8/layout/orgChart1"/>
    <dgm:cxn modelId="{35AAAE04-88EC-4988-A65D-DC3D04F805AA}" type="presOf" srcId="{3F360ED5-ACAB-41D3-B922-12A7BD476A51}" destId="{EFC4D638-44F8-48B5-B4F2-AF3B36FFFAF3}" srcOrd="0" destOrd="0" presId="urn:microsoft.com/office/officeart/2005/8/layout/orgChart1"/>
    <dgm:cxn modelId="{C2E801BD-100C-4DB9-9DF8-849E1F44A6F4}" type="presOf" srcId="{DF0E0EEB-E58A-4826-8CBA-DDDFCC6FA137}" destId="{C97A361A-0628-4286-AD31-64C24A1AB3E6}" srcOrd="0" destOrd="0" presId="urn:microsoft.com/office/officeart/2005/8/layout/orgChart1"/>
    <dgm:cxn modelId="{DE133786-419F-4C56-ADCB-C31F6AD6D3B0}" srcId="{09608810-E695-408A-A4F8-2E9B5A343981}" destId="{D26A1B1A-B871-4271-B617-88661A3A0C65}" srcOrd="3" destOrd="0" parTransId="{8B3FE2B2-FA81-4F10-87DD-EBB1529A305A}" sibTransId="{8AAC6F85-514F-4D90-9C46-A9BADE7768A0}"/>
    <dgm:cxn modelId="{7A348F02-002E-424E-9832-1BF010B14A0F}" type="presOf" srcId="{C4EF35A7-37BA-4434-AFF9-D0F2CE5E7CFE}" destId="{9B477C9D-48DC-4026-B1B6-5DB0C61BCA4B}" srcOrd="0" destOrd="0" presId="urn:microsoft.com/office/officeart/2005/8/layout/orgChart1"/>
    <dgm:cxn modelId="{43A7535F-0A34-4541-8077-F5063676C526}" srcId="{09608810-E695-408A-A4F8-2E9B5A343981}" destId="{3F360ED5-ACAB-41D3-B922-12A7BD476A51}" srcOrd="0" destOrd="0" parTransId="{19C1F238-5C1A-4708-AB3E-53070458B97F}" sibTransId="{BD7384FC-E3BC-46B3-B929-DBED0D6A1C01}"/>
    <dgm:cxn modelId="{7331CC92-1E87-4D64-80A9-A2FDF602ED1D}" srcId="{09608810-E695-408A-A4F8-2E9B5A343981}" destId="{2A8E71B4-7650-488C-B346-421FB77EA9D6}" srcOrd="4" destOrd="0" parTransId="{DF0E0EEB-E58A-4826-8CBA-DDDFCC6FA137}" sibTransId="{040F484D-B5A4-4278-942A-AD3E3BE29A09}"/>
    <dgm:cxn modelId="{B5176822-17F8-42AE-A422-D114F45535A6}" type="presOf" srcId="{09608810-E695-408A-A4F8-2E9B5A343981}" destId="{5F4B1D96-0985-49E1-A92C-5E7B8EBE4D0A}" srcOrd="1" destOrd="0" presId="urn:microsoft.com/office/officeart/2005/8/layout/orgChart1"/>
    <dgm:cxn modelId="{A5B1BD75-B4AA-4966-A804-5BA8A4C2B6EB}" type="presOf" srcId="{19C1F238-5C1A-4708-AB3E-53070458B97F}" destId="{81D721E0-701E-4E7C-BAB8-1D84489F573B}" srcOrd="0" destOrd="0" presId="urn:microsoft.com/office/officeart/2005/8/layout/orgChart1"/>
    <dgm:cxn modelId="{CADE6094-75EB-4CE7-85E6-37600AC6D9E6}" srcId="{09608810-E695-408A-A4F8-2E9B5A343981}" destId="{C4EF35A7-37BA-4434-AFF9-D0F2CE5E7CFE}" srcOrd="2" destOrd="0" parTransId="{D56C6016-8441-4F62-9B9C-8CF05B5520EF}" sibTransId="{0D5F4C01-5266-4D4B-8341-210F4B12ECFB}"/>
    <dgm:cxn modelId="{A16608F8-19CF-405B-B605-82E823B3A2C6}" srcId="{09608810-E695-408A-A4F8-2E9B5A343981}" destId="{30859E72-47E8-4A33-8F97-1C5792F109E8}" srcOrd="1" destOrd="0" parTransId="{B9BB35A2-14B6-411C-8B2F-A8D3058C1757}" sibTransId="{27968BC8-F1FB-45B3-BCCF-9E15A7FB04CB}"/>
    <dgm:cxn modelId="{301BE3FC-25F7-4C87-A04C-E5C0E0C3EEBD}" type="presOf" srcId="{8B3FE2B2-FA81-4F10-87DD-EBB1529A305A}" destId="{C3DA34EE-9BC5-44E1-9709-048B72D774AB}" srcOrd="0" destOrd="0" presId="urn:microsoft.com/office/officeart/2005/8/layout/orgChart1"/>
    <dgm:cxn modelId="{719E71CE-CF25-4BF8-8FB5-C50E4AEE7CBF}" type="presOf" srcId="{D56C6016-8441-4F62-9B9C-8CF05B5520EF}" destId="{C08D8A88-6AA2-4047-BEC1-28D5637ED85D}" srcOrd="0" destOrd="0" presId="urn:microsoft.com/office/officeart/2005/8/layout/orgChart1"/>
    <dgm:cxn modelId="{B25777F9-43EB-4616-956A-AD347D7F3BA6}" type="presOf" srcId="{C4EF35A7-37BA-4434-AFF9-D0F2CE5E7CFE}" destId="{4C636A35-A313-4BBE-8BC2-44A0A0D7F467}" srcOrd="1" destOrd="0" presId="urn:microsoft.com/office/officeart/2005/8/layout/orgChart1"/>
    <dgm:cxn modelId="{3663351C-5E27-4609-A4C5-C6CC3508175A}" type="presOf" srcId="{30859E72-47E8-4A33-8F97-1C5792F109E8}" destId="{F3F37F43-E39C-43F7-A4DC-042213C6DE79}" srcOrd="1" destOrd="0" presId="urn:microsoft.com/office/officeart/2005/8/layout/orgChart1"/>
    <dgm:cxn modelId="{9078CE42-522C-40BB-8177-244DFC59D2C8}" type="presParOf" srcId="{912F342F-7644-448E-8022-E38DBA710D77}" destId="{3E45907A-1DBE-4AD5-8E7D-81E630AE341C}" srcOrd="0" destOrd="0" presId="urn:microsoft.com/office/officeart/2005/8/layout/orgChart1"/>
    <dgm:cxn modelId="{41169F40-DD75-4DA4-9392-182223D9D777}" type="presParOf" srcId="{3E45907A-1DBE-4AD5-8E7D-81E630AE341C}" destId="{F4378505-0708-4A4A-87B6-9CF4FB464795}" srcOrd="0" destOrd="0" presId="urn:microsoft.com/office/officeart/2005/8/layout/orgChart1"/>
    <dgm:cxn modelId="{F1DE20EE-F444-4F65-B709-D5F851BD84BD}" type="presParOf" srcId="{F4378505-0708-4A4A-87B6-9CF4FB464795}" destId="{B1281BB0-06D6-4944-9973-08CD7330E807}" srcOrd="0" destOrd="0" presId="urn:microsoft.com/office/officeart/2005/8/layout/orgChart1"/>
    <dgm:cxn modelId="{B48F1991-51DF-4331-AC85-6C07CBF6EA35}" type="presParOf" srcId="{F4378505-0708-4A4A-87B6-9CF4FB464795}" destId="{5F4B1D96-0985-49E1-A92C-5E7B8EBE4D0A}" srcOrd="1" destOrd="0" presId="urn:microsoft.com/office/officeart/2005/8/layout/orgChart1"/>
    <dgm:cxn modelId="{58504203-81D9-4493-BCB4-5CB1C93135E0}" type="presParOf" srcId="{3E45907A-1DBE-4AD5-8E7D-81E630AE341C}" destId="{DADFFB50-E3E9-4820-9CFC-9B45D686C4B3}" srcOrd="1" destOrd="0" presId="urn:microsoft.com/office/officeart/2005/8/layout/orgChart1"/>
    <dgm:cxn modelId="{DDABA1F5-972B-40F0-B013-6E4077C1E7ED}" type="presParOf" srcId="{DADFFB50-E3E9-4820-9CFC-9B45D686C4B3}" destId="{81D721E0-701E-4E7C-BAB8-1D84489F573B}" srcOrd="0" destOrd="0" presId="urn:microsoft.com/office/officeart/2005/8/layout/orgChart1"/>
    <dgm:cxn modelId="{B7F36F65-6A10-49AC-B560-F7CC3675C6E8}" type="presParOf" srcId="{DADFFB50-E3E9-4820-9CFC-9B45D686C4B3}" destId="{14F7E86F-ACCE-4115-9927-0B382A111665}" srcOrd="1" destOrd="0" presId="urn:microsoft.com/office/officeart/2005/8/layout/orgChart1"/>
    <dgm:cxn modelId="{EAB08B81-4ECA-41EA-B4F6-D0E969E06D92}" type="presParOf" srcId="{14F7E86F-ACCE-4115-9927-0B382A111665}" destId="{435A1D4E-A5FF-43B4-A0B8-C9FFE569DD7E}" srcOrd="0" destOrd="0" presId="urn:microsoft.com/office/officeart/2005/8/layout/orgChart1"/>
    <dgm:cxn modelId="{48DE388C-1BC9-486A-83C1-65CE5B6D1C34}" type="presParOf" srcId="{435A1D4E-A5FF-43B4-A0B8-C9FFE569DD7E}" destId="{EFC4D638-44F8-48B5-B4F2-AF3B36FFFAF3}" srcOrd="0" destOrd="0" presId="urn:microsoft.com/office/officeart/2005/8/layout/orgChart1"/>
    <dgm:cxn modelId="{26588850-DA35-45EC-92C9-F651EEF67C12}" type="presParOf" srcId="{435A1D4E-A5FF-43B4-A0B8-C9FFE569DD7E}" destId="{4587DBBB-39CD-43C4-B56B-423DD48A660A}" srcOrd="1" destOrd="0" presId="urn:microsoft.com/office/officeart/2005/8/layout/orgChart1"/>
    <dgm:cxn modelId="{C4A7659A-F979-4442-AEF8-9BF8AE9A3412}" type="presParOf" srcId="{14F7E86F-ACCE-4115-9927-0B382A111665}" destId="{86FB663A-37D4-49AD-A1E8-FAA34E41BC85}" srcOrd="1" destOrd="0" presId="urn:microsoft.com/office/officeart/2005/8/layout/orgChart1"/>
    <dgm:cxn modelId="{38BCE939-0A59-42A6-BEC3-3B9CE69E0AC2}" type="presParOf" srcId="{14F7E86F-ACCE-4115-9927-0B382A111665}" destId="{AE4A5AD4-87E5-4E61-A41E-062785896EEB}" srcOrd="2" destOrd="0" presId="urn:microsoft.com/office/officeart/2005/8/layout/orgChart1"/>
    <dgm:cxn modelId="{736B85BF-7BC8-4C80-8491-1E5069B33983}" type="presParOf" srcId="{DADFFB50-E3E9-4820-9CFC-9B45D686C4B3}" destId="{52B0951A-4A9A-4B1C-AF43-33A386D23F61}" srcOrd="2" destOrd="0" presId="urn:microsoft.com/office/officeart/2005/8/layout/orgChart1"/>
    <dgm:cxn modelId="{6FEDECA2-E1DF-4136-A8FE-1309545932B9}" type="presParOf" srcId="{DADFFB50-E3E9-4820-9CFC-9B45D686C4B3}" destId="{66DB002B-D398-4BE2-B1AF-5CBFAA47153B}" srcOrd="3" destOrd="0" presId="urn:microsoft.com/office/officeart/2005/8/layout/orgChart1"/>
    <dgm:cxn modelId="{E93B6D76-C725-4021-9110-EF15475BAA62}" type="presParOf" srcId="{66DB002B-D398-4BE2-B1AF-5CBFAA47153B}" destId="{F17C8D27-D670-41C0-9820-A55830C10AA8}" srcOrd="0" destOrd="0" presId="urn:microsoft.com/office/officeart/2005/8/layout/orgChart1"/>
    <dgm:cxn modelId="{32E506DE-70C4-42E5-AB43-06427E76EDA4}" type="presParOf" srcId="{F17C8D27-D670-41C0-9820-A55830C10AA8}" destId="{F6A1BA41-C809-4ED0-A829-68DD4450537A}" srcOrd="0" destOrd="0" presId="urn:microsoft.com/office/officeart/2005/8/layout/orgChart1"/>
    <dgm:cxn modelId="{937B26C6-1BF2-4CB6-92A1-7EEE90836063}" type="presParOf" srcId="{F17C8D27-D670-41C0-9820-A55830C10AA8}" destId="{F3F37F43-E39C-43F7-A4DC-042213C6DE79}" srcOrd="1" destOrd="0" presId="urn:microsoft.com/office/officeart/2005/8/layout/orgChart1"/>
    <dgm:cxn modelId="{FCA497AA-332C-4E7D-978A-3E7CF3748AA3}" type="presParOf" srcId="{66DB002B-D398-4BE2-B1AF-5CBFAA47153B}" destId="{A2D37691-137D-4766-862A-5CC847B7D6B3}" srcOrd="1" destOrd="0" presId="urn:microsoft.com/office/officeart/2005/8/layout/orgChart1"/>
    <dgm:cxn modelId="{3E04A958-B30D-4F59-ACCC-79C827E0570F}" type="presParOf" srcId="{66DB002B-D398-4BE2-B1AF-5CBFAA47153B}" destId="{4E00879B-B571-466A-AB69-3498B69A8B2A}" srcOrd="2" destOrd="0" presId="urn:microsoft.com/office/officeart/2005/8/layout/orgChart1"/>
    <dgm:cxn modelId="{5D6F488C-7352-4D8C-AE9C-7899C7629640}" type="presParOf" srcId="{DADFFB50-E3E9-4820-9CFC-9B45D686C4B3}" destId="{C08D8A88-6AA2-4047-BEC1-28D5637ED85D}" srcOrd="4" destOrd="0" presId="urn:microsoft.com/office/officeart/2005/8/layout/orgChart1"/>
    <dgm:cxn modelId="{9AF3108A-894E-4729-BD11-6436FFD97B48}" type="presParOf" srcId="{DADFFB50-E3E9-4820-9CFC-9B45D686C4B3}" destId="{F71C20A7-4487-4DCB-A2D3-2BFD24584AD6}" srcOrd="5" destOrd="0" presId="urn:microsoft.com/office/officeart/2005/8/layout/orgChart1"/>
    <dgm:cxn modelId="{D95A7E4E-A0DB-45D3-899F-7CDB638ADFF9}" type="presParOf" srcId="{F71C20A7-4487-4DCB-A2D3-2BFD24584AD6}" destId="{64B4312A-A887-4225-BDFA-8481ABFF1EB2}" srcOrd="0" destOrd="0" presId="urn:microsoft.com/office/officeart/2005/8/layout/orgChart1"/>
    <dgm:cxn modelId="{6B96E753-EB4F-4BC5-B006-05E03260B7F1}" type="presParOf" srcId="{64B4312A-A887-4225-BDFA-8481ABFF1EB2}" destId="{9B477C9D-48DC-4026-B1B6-5DB0C61BCA4B}" srcOrd="0" destOrd="0" presId="urn:microsoft.com/office/officeart/2005/8/layout/orgChart1"/>
    <dgm:cxn modelId="{E550D994-191F-487B-B8E6-3FA429E5320E}" type="presParOf" srcId="{64B4312A-A887-4225-BDFA-8481ABFF1EB2}" destId="{4C636A35-A313-4BBE-8BC2-44A0A0D7F467}" srcOrd="1" destOrd="0" presId="urn:microsoft.com/office/officeart/2005/8/layout/orgChart1"/>
    <dgm:cxn modelId="{BFA5FDF9-7DE1-481F-AFDC-62174A9E04C9}" type="presParOf" srcId="{F71C20A7-4487-4DCB-A2D3-2BFD24584AD6}" destId="{9377CDBC-95F3-4A07-83B1-F3D67E80686A}" srcOrd="1" destOrd="0" presId="urn:microsoft.com/office/officeart/2005/8/layout/orgChart1"/>
    <dgm:cxn modelId="{504483E2-69B6-427B-83E2-37C93AF97DFE}" type="presParOf" srcId="{F71C20A7-4487-4DCB-A2D3-2BFD24584AD6}" destId="{55E8C1AE-9A25-4B23-A5FF-BC44F1EC453E}" srcOrd="2" destOrd="0" presId="urn:microsoft.com/office/officeart/2005/8/layout/orgChart1"/>
    <dgm:cxn modelId="{3AFC6387-E653-4628-A174-93FB2AE5925C}" type="presParOf" srcId="{DADFFB50-E3E9-4820-9CFC-9B45D686C4B3}" destId="{C3DA34EE-9BC5-44E1-9709-048B72D774AB}" srcOrd="6" destOrd="0" presId="urn:microsoft.com/office/officeart/2005/8/layout/orgChart1"/>
    <dgm:cxn modelId="{1886E6C6-7207-4B05-8B1B-C0A0A8D23BA1}" type="presParOf" srcId="{DADFFB50-E3E9-4820-9CFC-9B45D686C4B3}" destId="{8307E3F6-490C-46C2-8351-DE1C788B755C}" srcOrd="7" destOrd="0" presId="urn:microsoft.com/office/officeart/2005/8/layout/orgChart1"/>
    <dgm:cxn modelId="{467ECB8C-1485-4469-9CEE-0D8A8E292E48}" type="presParOf" srcId="{8307E3F6-490C-46C2-8351-DE1C788B755C}" destId="{1E4CD0D4-A698-46AE-BD97-CE1F9CBC161E}" srcOrd="0" destOrd="0" presId="urn:microsoft.com/office/officeart/2005/8/layout/orgChart1"/>
    <dgm:cxn modelId="{93EDE900-AB5F-4854-BC74-0CF47D29FCFE}" type="presParOf" srcId="{1E4CD0D4-A698-46AE-BD97-CE1F9CBC161E}" destId="{16C97144-5D2F-466B-9013-D5676F2C37E5}" srcOrd="0" destOrd="0" presId="urn:microsoft.com/office/officeart/2005/8/layout/orgChart1"/>
    <dgm:cxn modelId="{0E458533-13B1-4300-8013-313E3517600D}" type="presParOf" srcId="{1E4CD0D4-A698-46AE-BD97-CE1F9CBC161E}" destId="{5C813BFE-E5B0-4570-8142-9730B75987BA}" srcOrd="1" destOrd="0" presId="urn:microsoft.com/office/officeart/2005/8/layout/orgChart1"/>
    <dgm:cxn modelId="{12D7E126-78C0-49F5-9FE8-2043784CCB79}" type="presParOf" srcId="{8307E3F6-490C-46C2-8351-DE1C788B755C}" destId="{1608CD47-EF9D-4408-A2F4-7E9D465C59F3}" srcOrd="1" destOrd="0" presId="urn:microsoft.com/office/officeart/2005/8/layout/orgChart1"/>
    <dgm:cxn modelId="{107663AD-7540-478A-AAC5-022B7E915D86}" type="presParOf" srcId="{8307E3F6-490C-46C2-8351-DE1C788B755C}" destId="{92569F10-896C-46A6-849C-4759F39EC10C}" srcOrd="2" destOrd="0" presId="urn:microsoft.com/office/officeart/2005/8/layout/orgChart1"/>
    <dgm:cxn modelId="{9B79A389-E87F-4F01-8E3D-5ACB26A942C4}" type="presParOf" srcId="{DADFFB50-E3E9-4820-9CFC-9B45D686C4B3}" destId="{C97A361A-0628-4286-AD31-64C24A1AB3E6}" srcOrd="8" destOrd="0" presId="urn:microsoft.com/office/officeart/2005/8/layout/orgChart1"/>
    <dgm:cxn modelId="{94BF06D5-01DF-4BA3-B7DE-A922E3AE46E2}" type="presParOf" srcId="{DADFFB50-E3E9-4820-9CFC-9B45D686C4B3}" destId="{C697FEE5-ED62-4663-BB39-BE74FA7C5EBC}" srcOrd="9" destOrd="0" presId="urn:microsoft.com/office/officeart/2005/8/layout/orgChart1"/>
    <dgm:cxn modelId="{FAEC7785-B165-41A3-A7C8-8AC94EE5BF63}" type="presParOf" srcId="{C697FEE5-ED62-4663-BB39-BE74FA7C5EBC}" destId="{B17FB520-E390-44E3-9F45-0AAD01BEC507}" srcOrd="0" destOrd="0" presId="urn:microsoft.com/office/officeart/2005/8/layout/orgChart1"/>
    <dgm:cxn modelId="{F5E12329-7E34-4055-B3F8-8C40C6B6B56A}" type="presParOf" srcId="{B17FB520-E390-44E3-9F45-0AAD01BEC507}" destId="{363DA7D1-121C-4A2D-842B-086822DF0CA4}" srcOrd="0" destOrd="0" presId="urn:microsoft.com/office/officeart/2005/8/layout/orgChart1"/>
    <dgm:cxn modelId="{FB9BC675-647D-4FCA-8C89-EDBEFED13794}" type="presParOf" srcId="{B17FB520-E390-44E3-9F45-0AAD01BEC507}" destId="{F56ABAD3-2EA4-4634-A809-22A8AC48D142}" srcOrd="1" destOrd="0" presId="urn:microsoft.com/office/officeart/2005/8/layout/orgChart1"/>
    <dgm:cxn modelId="{9E31FB02-EBC0-4EAC-8938-84E6E6268C3D}" type="presParOf" srcId="{C697FEE5-ED62-4663-BB39-BE74FA7C5EBC}" destId="{4582ED54-8ADF-41F2-9921-1E51EB1E53F8}" srcOrd="1" destOrd="0" presId="urn:microsoft.com/office/officeart/2005/8/layout/orgChart1"/>
    <dgm:cxn modelId="{C0D2686B-59A0-40AD-8853-F1D166E6A2A8}" type="presParOf" srcId="{C697FEE5-ED62-4663-BB39-BE74FA7C5EBC}" destId="{0532CA14-131F-4701-AF65-FFCB60C94D6F}" srcOrd="2" destOrd="0" presId="urn:microsoft.com/office/officeart/2005/8/layout/orgChart1"/>
    <dgm:cxn modelId="{2454BF87-B1AD-4EDC-9D5D-A90BB1A8E01E}" type="presParOf" srcId="{3E45907A-1DBE-4AD5-8E7D-81E630AE341C}" destId="{741D517B-DAEC-4168-8DA0-DD274A17DA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7A361A-0628-4286-AD31-64C24A1AB3E6}">
      <dsp:nvSpPr>
        <dsp:cNvPr id="0" name=""/>
        <dsp:cNvSpPr/>
      </dsp:nvSpPr>
      <dsp:spPr>
        <a:xfrm>
          <a:off x="3893343" y="960195"/>
          <a:ext cx="3047678" cy="24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136"/>
              </a:lnTo>
              <a:lnTo>
                <a:pt x="3047678" y="122136"/>
              </a:lnTo>
              <a:lnTo>
                <a:pt x="3047678" y="244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A34EE-9BC5-44E1-9709-048B72D774AB}">
      <dsp:nvSpPr>
        <dsp:cNvPr id="0" name=""/>
        <dsp:cNvSpPr/>
      </dsp:nvSpPr>
      <dsp:spPr>
        <a:xfrm>
          <a:off x="3893343" y="960195"/>
          <a:ext cx="1640203" cy="24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136"/>
              </a:lnTo>
              <a:lnTo>
                <a:pt x="1640203" y="122136"/>
              </a:lnTo>
              <a:lnTo>
                <a:pt x="1640203" y="244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D8A88-6AA2-4047-BEC1-28D5637ED85D}">
      <dsp:nvSpPr>
        <dsp:cNvPr id="0" name=""/>
        <dsp:cNvSpPr/>
      </dsp:nvSpPr>
      <dsp:spPr>
        <a:xfrm>
          <a:off x="3893343" y="960195"/>
          <a:ext cx="232727" cy="24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136"/>
              </a:lnTo>
              <a:lnTo>
                <a:pt x="232727" y="122136"/>
              </a:lnTo>
              <a:lnTo>
                <a:pt x="232727" y="244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0951A-4A9A-4B1C-AF43-33A386D23F61}">
      <dsp:nvSpPr>
        <dsp:cNvPr id="0" name=""/>
        <dsp:cNvSpPr/>
      </dsp:nvSpPr>
      <dsp:spPr>
        <a:xfrm>
          <a:off x="2485867" y="960195"/>
          <a:ext cx="1407475" cy="244272"/>
        </a:xfrm>
        <a:custGeom>
          <a:avLst/>
          <a:gdLst/>
          <a:ahLst/>
          <a:cxnLst/>
          <a:rect l="0" t="0" r="0" b="0"/>
          <a:pathLst>
            <a:path>
              <a:moveTo>
                <a:pt x="1407475" y="0"/>
              </a:moveTo>
              <a:lnTo>
                <a:pt x="1407475" y="122136"/>
              </a:lnTo>
              <a:lnTo>
                <a:pt x="0" y="122136"/>
              </a:lnTo>
              <a:lnTo>
                <a:pt x="0" y="244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721E0-701E-4E7C-BAB8-1D84489F573B}">
      <dsp:nvSpPr>
        <dsp:cNvPr id="0" name=""/>
        <dsp:cNvSpPr/>
      </dsp:nvSpPr>
      <dsp:spPr>
        <a:xfrm>
          <a:off x="845664" y="960195"/>
          <a:ext cx="3047678" cy="244272"/>
        </a:xfrm>
        <a:custGeom>
          <a:avLst/>
          <a:gdLst/>
          <a:ahLst/>
          <a:cxnLst/>
          <a:rect l="0" t="0" r="0" b="0"/>
          <a:pathLst>
            <a:path>
              <a:moveTo>
                <a:pt x="3047678" y="0"/>
              </a:moveTo>
              <a:lnTo>
                <a:pt x="3047678" y="122136"/>
              </a:lnTo>
              <a:lnTo>
                <a:pt x="0" y="122136"/>
              </a:lnTo>
              <a:lnTo>
                <a:pt x="0" y="244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81BB0-06D6-4944-9973-08CD7330E807}">
      <dsp:nvSpPr>
        <dsp:cNvPr id="0" name=""/>
        <dsp:cNvSpPr/>
      </dsp:nvSpPr>
      <dsp:spPr>
        <a:xfrm>
          <a:off x="3127380" y="1006"/>
          <a:ext cx="1531926" cy="959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Krajská zdravotní,a.s</a:t>
          </a:r>
          <a:r>
            <a:rPr kumimoji="0" lang="cs-CZ" sz="18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</a:t>
          </a:r>
        </a:p>
      </dsp:txBody>
      <dsp:txXfrm>
        <a:off x="3127380" y="1006"/>
        <a:ext cx="1531926" cy="959188"/>
      </dsp:txXfrm>
    </dsp:sp>
    <dsp:sp modelId="{EFC4D638-44F8-48B5-B4F2-AF3B36FFFAF3}">
      <dsp:nvSpPr>
        <dsp:cNvPr id="0" name=""/>
        <dsp:cNvSpPr/>
      </dsp:nvSpPr>
      <dsp:spPr>
        <a:xfrm>
          <a:off x="264063" y="1204467"/>
          <a:ext cx="1163202" cy="581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Nemocnice Děčín,o.z.</a:t>
          </a:r>
        </a:p>
      </dsp:txBody>
      <dsp:txXfrm>
        <a:off x="264063" y="1204467"/>
        <a:ext cx="1163202" cy="581601"/>
      </dsp:txXfrm>
    </dsp:sp>
    <dsp:sp modelId="{F6A1BA41-C809-4ED0-A829-68DD4450537A}">
      <dsp:nvSpPr>
        <dsp:cNvPr id="0" name=""/>
        <dsp:cNvSpPr/>
      </dsp:nvSpPr>
      <dsp:spPr>
        <a:xfrm>
          <a:off x="1671538" y="1204467"/>
          <a:ext cx="1628658" cy="794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Masarykova nemocnice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v Ústí nad Labem,o.z.</a:t>
          </a:r>
        </a:p>
      </dsp:txBody>
      <dsp:txXfrm>
        <a:off x="1671538" y="1204467"/>
        <a:ext cx="1628658" cy="794775"/>
      </dsp:txXfrm>
    </dsp:sp>
    <dsp:sp modelId="{9B477C9D-48DC-4026-B1B6-5DB0C61BCA4B}">
      <dsp:nvSpPr>
        <dsp:cNvPr id="0" name=""/>
        <dsp:cNvSpPr/>
      </dsp:nvSpPr>
      <dsp:spPr>
        <a:xfrm>
          <a:off x="3544469" y="1204467"/>
          <a:ext cx="1163202" cy="581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Nemocnice Teplice,o.z.</a:t>
          </a:r>
        </a:p>
      </dsp:txBody>
      <dsp:txXfrm>
        <a:off x="3544469" y="1204467"/>
        <a:ext cx="1163202" cy="581601"/>
      </dsp:txXfrm>
    </dsp:sp>
    <dsp:sp modelId="{16C97144-5D2F-466B-9013-D5676F2C37E5}">
      <dsp:nvSpPr>
        <dsp:cNvPr id="0" name=""/>
        <dsp:cNvSpPr/>
      </dsp:nvSpPr>
      <dsp:spPr>
        <a:xfrm>
          <a:off x="4951945" y="1204467"/>
          <a:ext cx="1163202" cy="581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Nemocnice Most,o.z.</a:t>
          </a:r>
        </a:p>
      </dsp:txBody>
      <dsp:txXfrm>
        <a:off x="4951945" y="1204467"/>
        <a:ext cx="1163202" cy="581601"/>
      </dsp:txXfrm>
    </dsp:sp>
    <dsp:sp modelId="{363DA7D1-121C-4A2D-842B-086822DF0CA4}">
      <dsp:nvSpPr>
        <dsp:cNvPr id="0" name=""/>
        <dsp:cNvSpPr/>
      </dsp:nvSpPr>
      <dsp:spPr>
        <a:xfrm>
          <a:off x="6359420" y="1204467"/>
          <a:ext cx="1163202" cy="581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Nemocnice Chomutov,o.z.</a:t>
          </a:r>
        </a:p>
      </dsp:txBody>
      <dsp:txXfrm>
        <a:off x="6359420" y="1204467"/>
        <a:ext cx="1163202" cy="581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995FF6F-E8AB-4334-85FB-3FF7C9534E3F}" type="datetimeFigureOut">
              <a:rPr lang="cs-CZ"/>
              <a:pPr>
                <a:defRPr/>
              </a:pPr>
              <a:t>25.5.2010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3DDC44-67FD-4EEC-A502-62F3716B98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51ED2-0367-4282-ADC5-B04BBE33A65A}" type="datetimeFigureOut">
              <a:rPr lang="cs-CZ" smtClean="0"/>
              <a:pPr/>
              <a:t>25.5.2010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4AA84-B37A-4117-84CF-B0612DB8A16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sikma_ploc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8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71438"/>
            <a:ext cx="50720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714348" y="5770923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chemeClr val="tx2"/>
                </a:solidFill>
                <a:latin typeface="Calisto MT" pitchFamily="18" charset="0"/>
                <a:cs typeface="+mn-cs"/>
              </a:rPr>
              <a:t>Národní plán rozvoje </a:t>
            </a:r>
            <a:r>
              <a:rPr lang="cs-CZ" sz="2000" b="1" dirty="0" err="1" smtClean="0">
                <a:solidFill>
                  <a:schemeClr val="tx2"/>
                </a:solidFill>
                <a:latin typeface="Calisto MT" pitchFamily="18" charset="0"/>
                <a:cs typeface="+mn-cs"/>
              </a:rPr>
              <a:t>eHealth</a:t>
            </a:r>
            <a:r>
              <a:rPr lang="cs-CZ" sz="2000" b="1" dirty="0" smtClean="0">
                <a:solidFill>
                  <a:schemeClr val="tx2"/>
                </a:solidFill>
                <a:latin typeface="Calisto MT" pitchFamily="18" charset="0"/>
                <a:cs typeface="+mn-cs"/>
              </a:rPr>
              <a:t> – Revize legislativy</a:t>
            </a:r>
            <a:endParaRPr lang="cs-CZ" sz="2000" b="1" dirty="0" smtClean="0">
              <a:solidFill>
                <a:schemeClr val="tx2"/>
              </a:solidFill>
              <a:latin typeface="Calisto MT" pitchFamily="18" charset="0"/>
              <a:cs typeface="+mn-cs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kern="1200" dirty="0" smtClean="0">
                <a:solidFill>
                  <a:schemeClr val="tx2"/>
                </a:solidFill>
                <a:latin typeface="Calisto MT" pitchFamily="18" charset="0"/>
                <a:ea typeface="+mn-ea"/>
                <a:cs typeface="Arial" charset="0"/>
              </a:rPr>
              <a:t>Praha</a:t>
            </a:r>
            <a:endParaRPr lang="cs-CZ" sz="2000" b="1" kern="1200" dirty="0" smtClean="0">
              <a:solidFill>
                <a:schemeClr val="tx2"/>
              </a:solidFill>
              <a:latin typeface="Calisto MT" pitchFamily="18" charset="0"/>
              <a:ea typeface="+mn-ea"/>
              <a:cs typeface="Arial" charset="0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kern="1200" dirty="0" smtClean="0">
                <a:solidFill>
                  <a:schemeClr val="tx2"/>
                </a:solidFill>
                <a:latin typeface="Calisto MT" pitchFamily="18" charset="0"/>
                <a:ea typeface="+mn-ea"/>
                <a:cs typeface="Arial" charset="0"/>
              </a:rPr>
              <a:t>25. </a:t>
            </a:r>
            <a:r>
              <a:rPr lang="cs-CZ" sz="2000" b="1" kern="1200" dirty="0" smtClean="0">
                <a:solidFill>
                  <a:schemeClr val="tx2"/>
                </a:solidFill>
                <a:latin typeface="Calisto MT" pitchFamily="18" charset="0"/>
                <a:ea typeface="+mn-ea"/>
                <a:cs typeface="Arial" charset="0"/>
              </a:rPr>
              <a:t>května </a:t>
            </a:r>
            <a:r>
              <a:rPr lang="cs-CZ" sz="2000" b="1" kern="1200" dirty="0" smtClean="0">
                <a:solidFill>
                  <a:schemeClr val="tx2"/>
                </a:solidFill>
                <a:latin typeface="Calisto MT" pitchFamily="18" charset="0"/>
                <a:ea typeface="+mn-ea"/>
                <a:cs typeface="Arial" charset="0"/>
              </a:rPr>
              <a:t>2010</a:t>
            </a:r>
            <a:endParaRPr lang="cs-CZ" sz="2000" b="1" kern="1200" dirty="0" smtClean="0">
              <a:solidFill>
                <a:schemeClr val="tx2"/>
              </a:solidFill>
              <a:latin typeface="Calisto MT" pitchFamily="18" charset="0"/>
              <a:ea typeface="+mn-ea"/>
              <a:cs typeface="Arial" charset="0"/>
            </a:endParaRPr>
          </a:p>
        </p:txBody>
      </p:sp>
      <p:pic>
        <p:nvPicPr>
          <p:cNvPr id="8" name="Obrázek 12" descr="kiwanis2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2643187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13" descr="budovy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3248" y="428641"/>
            <a:ext cx="625633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8001056" cy="1143000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tx2"/>
                </a:solidFill>
                <a:latin typeface="Calisto MT" pitchFamily="18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fld id="{0536036A-00D6-4EC7-9496-EEE355E3D8F7}" type="datetimeFigureOut">
              <a:rPr lang="cs-CZ"/>
              <a:pPr>
                <a:defRPr/>
              </a:pPr>
              <a:t>25.5.2010</a:t>
            </a:fld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fld id="{0DEC6B0C-8303-4ED4-A089-9848A2E77CC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785786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71438"/>
            <a:ext cx="2857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28625" y="642938"/>
            <a:ext cx="8286750" cy="54292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28625" y="642938"/>
            <a:ext cx="828675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28625" y="6072188"/>
            <a:ext cx="828675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28625" y="285750"/>
            <a:ext cx="528637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tx2"/>
                </a:solidFill>
                <a:latin typeface="MNUL" pitchFamily="2" charset="0"/>
                <a:cs typeface="+mn-cs"/>
              </a:rPr>
              <a:t>I. Krajská konference sester 2010 – Ústí nad Labem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71678"/>
            <a:ext cx="8229600" cy="4054485"/>
          </a:xfrm>
        </p:spPr>
        <p:txBody>
          <a:bodyPr vert="eaVert"/>
          <a:lstStyle>
            <a:lvl1pPr>
              <a:defRPr>
                <a:latin typeface="MNUL" pitchFamily="2" charset="0"/>
              </a:defRPr>
            </a:lvl1pPr>
            <a:lvl2pPr>
              <a:defRPr>
                <a:latin typeface="MNUL" pitchFamily="2" charset="0"/>
              </a:defRPr>
            </a:lvl2pPr>
            <a:lvl3pPr>
              <a:defRPr>
                <a:latin typeface="MNUL" pitchFamily="2" charset="0"/>
              </a:defRPr>
            </a:lvl3pPr>
            <a:lvl4pPr>
              <a:defRPr>
                <a:latin typeface="MNUL" pitchFamily="2" charset="0"/>
              </a:defRPr>
            </a:lvl4pPr>
            <a:lvl5pPr>
              <a:defRPr>
                <a:latin typeface="MNUL" pitchFamily="2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fld id="{765C5602-9BA0-4B66-BDC3-C3E00F38875A}" type="datetimeFigureOut">
              <a:rPr lang="cs-CZ"/>
              <a:pPr>
                <a:defRPr/>
              </a:pPr>
              <a:t>25.5.2010</a:t>
            </a:fld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fld id="{A5755056-4F0B-40FD-AFCA-6D5F1B4E2A8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 b="1" dirty="0"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r>
              <a:rPr lang="pl-PL"/>
              <a:t>„Nemocnice jinak“  </a:t>
            </a:r>
          </a:p>
          <a:p>
            <a:pPr>
              <a:defRPr/>
            </a:pPr>
            <a:r>
              <a:rPr lang="pl-PL"/>
              <a:t>24. – 25. března 2010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71438"/>
            <a:ext cx="2857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28625" y="642938"/>
            <a:ext cx="8286750" cy="54292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28625" y="642938"/>
            <a:ext cx="828675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28625" y="6072188"/>
            <a:ext cx="828675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28625" y="285750"/>
            <a:ext cx="528637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tx2"/>
                </a:solidFill>
                <a:latin typeface="MNUL" pitchFamily="2" charset="0"/>
                <a:cs typeface="+mn-cs"/>
              </a:rPr>
              <a:t>I. Krajská konference sester 2010 – Ústí nad Labem </a:t>
            </a: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857232"/>
            <a:ext cx="2057400" cy="507209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857232"/>
            <a:ext cx="6019800" cy="5072098"/>
          </a:xfrm>
        </p:spPr>
        <p:txBody>
          <a:bodyPr vert="eaVert"/>
          <a:lstStyle>
            <a:lvl1pPr>
              <a:defRPr>
                <a:latin typeface="MNUL" pitchFamily="2" charset="0"/>
              </a:defRPr>
            </a:lvl1pPr>
            <a:lvl2pPr>
              <a:defRPr>
                <a:latin typeface="MNUL" pitchFamily="2" charset="0"/>
              </a:defRPr>
            </a:lvl2pPr>
            <a:lvl3pPr>
              <a:defRPr>
                <a:latin typeface="MNUL" pitchFamily="2" charset="0"/>
              </a:defRPr>
            </a:lvl3pPr>
            <a:lvl4pPr>
              <a:defRPr>
                <a:latin typeface="MNUL" pitchFamily="2" charset="0"/>
              </a:defRPr>
            </a:lvl4pPr>
            <a:lvl5pPr>
              <a:defRPr>
                <a:latin typeface="MNUL" pitchFamily="2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fld id="{AFD6BC45-50FE-4150-9B9C-8443AEBAF65C}" type="datetimeFigureOut">
              <a:rPr lang="cs-CZ"/>
              <a:pPr>
                <a:defRPr/>
              </a:pPr>
              <a:t>25.5.2010</a:t>
            </a:fld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fld id="{6C1EEDB7-4A28-4B68-BEC0-559B8B9935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 b="1" dirty="0"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r>
              <a:rPr lang="pl-PL"/>
              <a:t>„Nemocnice jinak“  </a:t>
            </a:r>
          </a:p>
          <a:p>
            <a:pPr>
              <a:defRPr/>
            </a:pPr>
            <a:r>
              <a:rPr lang="pl-PL"/>
              <a:t>24. – 25. března 2010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71438"/>
            <a:ext cx="2857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28625" y="642938"/>
            <a:ext cx="8286750" cy="54292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28625" y="642938"/>
            <a:ext cx="828675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28625" y="6072188"/>
            <a:ext cx="828675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28625" y="285750"/>
            <a:ext cx="5286375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00" b="1" dirty="0" smtClean="0">
                <a:solidFill>
                  <a:schemeClr val="tx2"/>
                </a:solidFill>
                <a:latin typeface="Calisto MT" pitchFamily="18" charset="0"/>
                <a:cs typeface="+mn-cs"/>
              </a:rPr>
              <a:t>Národní program rozvoje </a:t>
            </a:r>
            <a:r>
              <a:rPr lang="cs-CZ" sz="800" b="1" dirty="0" err="1" smtClean="0">
                <a:solidFill>
                  <a:schemeClr val="tx2"/>
                </a:solidFill>
                <a:latin typeface="Calisto MT" pitchFamily="18" charset="0"/>
                <a:cs typeface="+mn-cs"/>
              </a:rPr>
              <a:t>eHealth</a:t>
            </a:r>
            <a:r>
              <a:rPr lang="cs-CZ" sz="800" b="1" dirty="0" smtClean="0">
                <a:solidFill>
                  <a:schemeClr val="tx2"/>
                </a:solidFill>
                <a:latin typeface="Calisto MT" pitchFamily="18" charset="0"/>
                <a:cs typeface="+mn-cs"/>
              </a:rPr>
              <a:t> – Revize</a:t>
            </a:r>
            <a:r>
              <a:rPr lang="cs-CZ" sz="800" b="1" baseline="0" dirty="0" smtClean="0">
                <a:solidFill>
                  <a:schemeClr val="tx2"/>
                </a:solidFill>
                <a:latin typeface="Calisto MT" pitchFamily="18" charset="0"/>
                <a:cs typeface="+mn-cs"/>
              </a:rPr>
              <a:t> legislativy</a:t>
            </a:r>
            <a:endParaRPr lang="cs-CZ" sz="800" b="1" dirty="0">
              <a:solidFill>
                <a:schemeClr val="tx2"/>
              </a:solidFill>
              <a:latin typeface="Calisto MT" pitchFamily="18" charset="0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Calisto MT" pitchFamily="18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614750"/>
          </a:xfrm>
        </p:spPr>
        <p:txBody>
          <a:bodyPr/>
          <a:lstStyle>
            <a:lvl1pPr>
              <a:defRPr>
                <a:solidFill>
                  <a:srgbClr val="003366"/>
                </a:solidFill>
                <a:latin typeface="Calisto MT" pitchFamily="18" charset="0"/>
              </a:defRPr>
            </a:lvl1pPr>
            <a:lvl2pPr>
              <a:defRPr>
                <a:solidFill>
                  <a:srgbClr val="003366"/>
                </a:solidFill>
                <a:latin typeface="Calisto MT" pitchFamily="18" charset="0"/>
              </a:defRPr>
            </a:lvl2pPr>
            <a:lvl3pPr>
              <a:defRPr>
                <a:solidFill>
                  <a:srgbClr val="003366"/>
                </a:solidFill>
                <a:latin typeface="Calisto MT" pitchFamily="18" charset="0"/>
              </a:defRPr>
            </a:lvl3pPr>
            <a:lvl4pPr>
              <a:defRPr>
                <a:solidFill>
                  <a:srgbClr val="003366"/>
                </a:solidFill>
                <a:latin typeface="Calisto MT" pitchFamily="18" charset="0"/>
              </a:defRPr>
            </a:lvl4pPr>
            <a:lvl5pPr>
              <a:defRPr>
                <a:solidFill>
                  <a:srgbClr val="003366"/>
                </a:solidFill>
                <a:latin typeface="Calisto MT" pitchFamily="18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2"/>
                </a:solidFill>
                <a:latin typeface="Calisto MT" pitchFamily="18" charset="0"/>
              </a:defRPr>
            </a:lvl1pPr>
          </a:lstStyle>
          <a:p>
            <a:pPr>
              <a:defRPr/>
            </a:pPr>
            <a:endParaRPr lang="pl-PL" dirty="0" smtClean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1" dirty="0" smtClean="0">
                <a:solidFill>
                  <a:schemeClr val="tx2"/>
                </a:solidFill>
                <a:latin typeface="Calisto MT" pitchFamily="18" charset="0"/>
              </a:defRPr>
            </a:lvl1pPr>
          </a:lstStyle>
          <a:p>
            <a:pPr>
              <a:defRPr/>
            </a:pPr>
            <a:endParaRPr lang="pl-PL" dirty="0" smtClean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 smtClean="0">
                <a:solidFill>
                  <a:schemeClr val="tx2"/>
                </a:solidFill>
                <a:latin typeface="Calisto MT" pitchFamily="18" charset="0"/>
              </a:defRPr>
            </a:lvl1pPr>
          </a:lstStyle>
          <a:p>
            <a:pPr>
              <a:defRPr/>
            </a:pPr>
            <a:fld id="{A5EAC6DC-1D92-4F39-BFEB-5F30B95484E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71438"/>
            <a:ext cx="2857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28625" y="642938"/>
            <a:ext cx="8286750" cy="54292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28625" y="642938"/>
            <a:ext cx="828675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28625" y="6072188"/>
            <a:ext cx="828675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28625" y="285750"/>
            <a:ext cx="528637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tx2"/>
                </a:solidFill>
                <a:latin typeface="MNUL" pitchFamily="2" charset="0"/>
                <a:cs typeface="+mn-cs"/>
              </a:rPr>
              <a:t>I. Krajská konference sester 2010 – Ústí nad Labem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MNUL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fld id="{00CFB556-6282-4422-A725-7317212A095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 b="1" dirty="0"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pic>
        <p:nvPicPr>
          <p:cNvPr id="12" name="Obrázek 11" descr="Historie MN po 2000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4348" y="2000241"/>
            <a:ext cx="7804775" cy="22145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7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71438"/>
            <a:ext cx="2857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428625" y="642938"/>
            <a:ext cx="8286750" cy="54292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28625" y="642938"/>
            <a:ext cx="828675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28625" y="6072188"/>
            <a:ext cx="828675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28625" y="285750"/>
            <a:ext cx="528637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tx2"/>
                </a:solidFill>
                <a:latin typeface="MNUL" pitchFamily="2" charset="0"/>
                <a:cs typeface="+mn-cs"/>
              </a:rPr>
              <a:t>I. Krajská konference sester 2010 – Ústí nad Labem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54233"/>
            <a:ext cx="4038600" cy="3746536"/>
          </a:xfrm>
        </p:spPr>
        <p:txBody>
          <a:bodyPr/>
          <a:lstStyle>
            <a:lvl1pPr>
              <a:defRPr sz="2800">
                <a:latin typeface="MNUL" pitchFamily="2" charset="0"/>
              </a:defRPr>
            </a:lvl1pPr>
            <a:lvl2pPr>
              <a:defRPr sz="2400">
                <a:latin typeface="MNUL" pitchFamily="2" charset="0"/>
              </a:defRPr>
            </a:lvl2pPr>
            <a:lvl3pPr>
              <a:defRPr sz="2000">
                <a:latin typeface="MNUL" pitchFamily="2" charset="0"/>
              </a:defRPr>
            </a:lvl3pPr>
            <a:lvl4pPr>
              <a:defRPr sz="1800">
                <a:latin typeface="MNUL" pitchFamily="2" charset="0"/>
              </a:defRPr>
            </a:lvl4pPr>
            <a:lvl5pPr>
              <a:defRPr sz="1800">
                <a:latin typeface="MNU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54233"/>
            <a:ext cx="4038600" cy="3746536"/>
          </a:xfrm>
        </p:spPr>
        <p:txBody>
          <a:bodyPr/>
          <a:lstStyle>
            <a:lvl1pPr>
              <a:defRPr sz="2800">
                <a:latin typeface="MNUL" pitchFamily="2" charset="0"/>
              </a:defRPr>
            </a:lvl1pPr>
            <a:lvl2pPr>
              <a:defRPr sz="2400">
                <a:latin typeface="MNUL" pitchFamily="2" charset="0"/>
              </a:defRPr>
            </a:lvl2pPr>
            <a:lvl3pPr>
              <a:defRPr sz="2000">
                <a:latin typeface="MNUL" pitchFamily="2" charset="0"/>
              </a:defRPr>
            </a:lvl3pPr>
            <a:lvl4pPr>
              <a:defRPr sz="1800">
                <a:latin typeface="MNUL" pitchFamily="2" charset="0"/>
              </a:defRPr>
            </a:lvl4pPr>
            <a:lvl5pPr>
              <a:defRPr sz="1800">
                <a:latin typeface="MNU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fld id="{88FFC186-919E-4749-A191-876DB1EE43A7}" type="datetimeFigureOut">
              <a:rPr lang="cs-CZ"/>
              <a:pPr>
                <a:defRPr/>
              </a:pPr>
              <a:t>25.5.2010</a:t>
            </a:fld>
            <a:endParaRPr lang="cs-CZ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fld id="{54A2B25E-5411-4343-A128-94AE4C48D3E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 b="1" dirty="0"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r>
              <a:rPr lang="pl-PL"/>
              <a:t>„Nemocnice jinak“  </a:t>
            </a:r>
          </a:p>
          <a:p>
            <a:pPr>
              <a:defRPr/>
            </a:pPr>
            <a:r>
              <a:rPr lang="pl-PL"/>
              <a:t>24. – 25. března 2010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7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71438"/>
            <a:ext cx="2857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428625" y="642938"/>
            <a:ext cx="8286750" cy="54292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28625" y="642938"/>
            <a:ext cx="828675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28625" y="6072188"/>
            <a:ext cx="828675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28625" y="285750"/>
            <a:ext cx="528637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tx2"/>
                </a:solidFill>
                <a:latin typeface="MNUL" pitchFamily="2" charset="0"/>
                <a:cs typeface="+mn-cs"/>
              </a:rPr>
              <a:t>I. Krajská konference sester 2010 – Ústí nad Labem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28599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MNUL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925755"/>
            <a:ext cx="4040188" cy="3075014"/>
          </a:xfrm>
        </p:spPr>
        <p:txBody>
          <a:bodyPr/>
          <a:lstStyle>
            <a:lvl1pPr>
              <a:defRPr sz="2400">
                <a:latin typeface="MNUL" pitchFamily="2" charset="0"/>
              </a:defRPr>
            </a:lvl1pPr>
            <a:lvl2pPr>
              <a:defRPr sz="2000">
                <a:latin typeface="MNUL" pitchFamily="2" charset="0"/>
              </a:defRPr>
            </a:lvl2pPr>
            <a:lvl3pPr>
              <a:defRPr sz="1800">
                <a:latin typeface="MNUL" pitchFamily="2" charset="0"/>
              </a:defRPr>
            </a:lvl3pPr>
            <a:lvl4pPr>
              <a:defRPr sz="1600">
                <a:latin typeface="MNUL" pitchFamily="2" charset="0"/>
              </a:defRPr>
            </a:lvl4pPr>
            <a:lvl5pPr>
              <a:defRPr sz="1600">
                <a:latin typeface="MNUL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28599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MNUL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925755"/>
            <a:ext cx="4041775" cy="3075014"/>
          </a:xfrm>
        </p:spPr>
        <p:txBody>
          <a:bodyPr/>
          <a:lstStyle>
            <a:lvl1pPr>
              <a:defRPr sz="2400">
                <a:latin typeface="MNUL" pitchFamily="2" charset="0"/>
              </a:defRPr>
            </a:lvl1pPr>
            <a:lvl2pPr>
              <a:defRPr sz="2000">
                <a:latin typeface="MNUL" pitchFamily="2" charset="0"/>
              </a:defRPr>
            </a:lvl2pPr>
            <a:lvl3pPr>
              <a:defRPr sz="1800">
                <a:latin typeface="MNUL" pitchFamily="2" charset="0"/>
              </a:defRPr>
            </a:lvl3pPr>
            <a:lvl4pPr>
              <a:defRPr sz="1600">
                <a:latin typeface="MNUL" pitchFamily="2" charset="0"/>
              </a:defRPr>
            </a:lvl4pPr>
            <a:lvl5pPr>
              <a:defRPr sz="1600">
                <a:latin typeface="MNUL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fld id="{53F7C6BA-5553-49C9-8E97-54BF513CAE33}" type="datetimeFigureOut">
              <a:rPr lang="cs-CZ"/>
              <a:pPr>
                <a:defRPr/>
              </a:pPr>
              <a:t>25.5.2010</a:t>
            </a:fld>
            <a:endParaRPr lang="cs-CZ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fld id="{390F7981-3B5F-4FAF-8213-07F1D366525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 b="1" dirty="0"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r>
              <a:rPr lang="pl-PL"/>
              <a:t>„Nemocnice jinak“  </a:t>
            </a:r>
          </a:p>
          <a:p>
            <a:pPr>
              <a:defRPr/>
            </a:pPr>
            <a:r>
              <a:rPr lang="pl-PL"/>
              <a:t>24. – 25. března 2010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71438"/>
            <a:ext cx="2857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428625" y="642938"/>
            <a:ext cx="8286750" cy="54292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28625" y="642938"/>
            <a:ext cx="828675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28625" y="6072188"/>
            <a:ext cx="828675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28625" y="285750"/>
            <a:ext cx="528637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tx2"/>
                </a:solidFill>
                <a:latin typeface="MNUL" pitchFamily="2" charset="0"/>
                <a:cs typeface="+mn-cs"/>
              </a:rPr>
              <a:t>I. Krajská konference sester 2010 – Ústí nad Labem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fld id="{069FD123-0598-49E1-997E-CA613F65F931}" type="datetimeFigureOut">
              <a:rPr lang="cs-CZ"/>
              <a:pPr>
                <a:defRPr/>
              </a:pPr>
              <a:t>25.5.2010</a:t>
            </a:fld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fld id="{A2F83BB9-56CC-4602-9418-A5328F7E0A4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 b="1" dirty="0"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r>
              <a:rPr lang="pl-PL"/>
              <a:t>„Nemocnice jinak“  </a:t>
            </a:r>
          </a:p>
          <a:p>
            <a:pPr>
              <a:defRPr/>
            </a:pPr>
            <a:r>
              <a:rPr lang="pl-PL"/>
              <a:t>24. – 25. března 2010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7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71438"/>
            <a:ext cx="2857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428625" y="642938"/>
            <a:ext cx="8286750" cy="54292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28625" y="642938"/>
            <a:ext cx="828675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28625" y="6072188"/>
            <a:ext cx="828675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28625" y="285750"/>
            <a:ext cx="528637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tx2"/>
                </a:solidFill>
                <a:latin typeface="MNUL" pitchFamily="2" charset="0"/>
                <a:cs typeface="+mn-cs"/>
              </a:rPr>
              <a:t>I. Krajská konference sester 2010 – Ústí nad Labem 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fld id="{12976ABA-56B0-482F-8171-7EF4F0B2C39B}" type="datetimeFigureOut">
              <a:rPr lang="cs-CZ"/>
              <a:pPr>
                <a:defRPr/>
              </a:pPr>
              <a:t>25.5.2010</a:t>
            </a:fld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fld id="{45058CAE-2A2A-4561-90BF-095C3A1FC70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 b="1" dirty="0"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r>
              <a:rPr lang="pl-PL"/>
              <a:t>„Nemocnice jinak“  </a:t>
            </a:r>
          </a:p>
          <a:p>
            <a:pPr>
              <a:defRPr/>
            </a:pPr>
            <a:r>
              <a:rPr lang="pl-PL"/>
              <a:t>24. – 25. března 2010</a:t>
            </a: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7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71438"/>
            <a:ext cx="2857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428625" y="642938"/>
            <a:ext cx="8286750" cy="54292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28625" y="642938"/>
            <a:ext cx="828675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28625" y="6072188"/>
            <a:ext cx="828675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28625" y="285750"/>
            <a:ext cx="528637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tx2"/>
                </a:solidFill>
                <a:latin typeface="MNUL" pitchFamily="2" charset="0"/>
                <a:cs typeface="+mn-cs"/>
              </a:rPr>
              <a:t>I. Krajská konference sester 2010 – Ústí nad Labem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0597"/>
            <a:ext cx="3008313" cy="102022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90597"/>
            <a:ext cx="5111750" cy="5138733"/>
          </a:xfrm>
        </p:spPr>
        <p:txBody>
          <a:bodyPr/>
          <a:lstStyle>
            <a:lvl1pPr>
              <a:defRPr sz="3200">
                <a:latin typeface="MNUL" pitchFamily="2" charset="0"/>
              </a:defRPr>
            </a:lvl1pPr>
            <a:lvl2pPr>
              <a:defRPr sz="2800">
                <a:latin typeface="MNUL" pitchFamily="2" charset="0"/>
              </a:defRPr>
            </a:lvl2pPr>
            <a:lvl3pPr>
              <a:defRPr sz="2400">
                <a:latin typeface="MNUL" pitchFamily="2" charset="0"/>
              </a:defRPr>
            </a:lvl3pPr>
            <a:lvl4pPr>
              <a:defRPr sz="2000">
                <a:latin typeface="MNUL" pitchFamily="2" charset="0"/>
              </a:defRPr>
            </a:lvl4pPr>
            <a:lvl5pPr>
              <a:defRPr sz="2000">
                <a:latin typeface="MNUL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52647"/>
            <a:ext cx="3008313" cy="3976683"/>
          </a:xfrm>
        </p:spPr>
        <p:txBody>
          <a:bodyPr/>
          <a:lstStyle>
            <a:lvl1pPr marL="0" indent="0">
              <a:buNone/>
              <a:defRPr sz="1400">
                <a:latin typeface="MNUL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fld id="{F9BE7902-4CC7-46A2-B9D5-A147D165DAC0}" type="datetimeFigureOut">
              <a:rPr lang="cs-CZ"/>
              <a:pPr>
                <a:defRPr/>
              </a:pPr>
              <a:t>25.5.2010</a:t>
            </a:fld>
            <a:endParaRPr lang="cs-CZ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fld id="{8D4CED8E-2D4B-4017-A07F-D9BF6F0C490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 b="1" dirty="0"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r>
              <a:rPr lang="pl-PL"/>
              <a:t>„Nemocnice jinak“  </a:t>
            </a:r>
          </a:p>
          <a:p>
            <a:pPr>
              <a:defRPr/>
            </a:pPr>
            <a:r>
              <a:rPr lang="pl-PL"/>
              <a:t>24. – 25. března 2010</a:t>
            </a: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7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71438"/>
            <a:ext cx="2857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428625" y="642938"/>
            <a:ext cx="8286750" cy="54292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28625" y="642938"/>
            <a:ext cx="828675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28625" y="6072188"/>
            <a:ext cx="828675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28625" y="285750"/>
            <a:ext cx="528637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tx2"/>
                </a:solidFill>
                <a:latin typeface="MNUL" pitchFamily="2" charset="0"/>
                <a:cs typeface="+mn-cs"/>
              </a:rPr>
              <a:t>I. Krajská konference sester 2010 – Ústí nad Labem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57796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6997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24534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MNUL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fld id="{FFB32885-01ED-4FA2-9EB9-3BDD68C19BAA}" type="datetimeFigureOut">
              <a:rPr lang="cs-CZ"/>
              <a:pPr>
                <a:defRPr/>
              </a:pPr>
              <a:t>25.5.2010</a:t>
            </a:fld>
            <a:endParaRPr lang="cs-CZ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fld id="{29E1D13B-D562-4C8F-BA75-63969317FE9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 b="1" dirty="0" smtClean="0">
                <a:solidFill>
                  <a:schemeClr val="tx2"/>
                </a:solidFill>
                <a:latin typeface="MNUL" pitchFamily="2" charset="0"/>
              </a:defRPr>
            </a:lvl1pPr>
          </a:lstStyle>
          <a:p>
            <a:pPr>
              <a:defRPr/>
            </a:pPr>
            <a:r>
              <a:rPr lang="pl-PL"/>
              <a:t>„Nemocnice jinak“  </a:t>
            </a:r>
          </a:p>
          <a:p>
            <a:pPr>
              <a:defRPr/>
            </a:pPr>
            <a:r>
              <a:rPr lang="pl-PL"/>
              <a:t>24. – 25. března 2010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68FFC4-9C21-4D18-AF2E-EB07DE396F41}" type="datetimeFigureOut">
              <a:rPr lang="cs-CZ"/>
              <a:pPr>
                <a:defRPr/>
              </a:pPr>
              <a:t>25.5.2010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CB71F2-43D0-4253-B22D-8FC8A0AA02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6" descr="PP-podklad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215370" cy="1970087"/>
          </a:xfrm>
        </p:spPr>
        <p:txBody>
          <a:bodyPr/>
          <a:lstStyle/>
          <a:p>
            <a:pPr algn="l">
              <a:defRPr/>
            </a:pPr>
            <a:r>
              <a:rPr lang="pl-PL" dirty="0" smtClean="0"/>
              <a:t>Potíže s přechodem na elektronicky vedenou zdravotní dokumentaci v Krajské zdravotní, a.s.</a:t>
            </a:r>
            <a:endParaRPr lang="pl-PL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0" y="4214818"/>
            <a:ext cx="9144000" cy="7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>
              <a:defRPr/>
            </a:pPr>
            <a:r>
              <a:rPr lang="pl-PL" b="1" dirty="0" smtClean="0">
                <a:solidFill>
                  <a:schemeClr val="tx2"/>
                </a:solidFill>
                <a:latin typeface="Calisto MT" pitchFamily="18" charset="0"/>
              </a:rPr>
              <a:t>Martin Zeman       </a:t>
            </a:r>
            <a:endParaRPr kumimoji="0" lang="pl-PL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sto MT" pitchFamily="18" charset="0"/>
              <a:ea typeface="+mj-ea"/>
              <a:cs typeface="+mj-cs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865820"/>
            <a:ext cx="1285884" cy="93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143380"/>
            <a:ext cx="203142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Transformační projekt a procesy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Vize ICT KZ</a:t>
            </a:r>
          </a:p>
          <a:p>
            <a:pPr lvl="1"/>
            <a:r>
              <a:rPr lang="cs-CZ" sz="2000" dirty="0" err="1" smtClean="0"/>
              <a:t>Bezfilmové</a:t>
            </a:r>
            <a:r>
              <a:rPr lang="cs-CZ" sz="2000" dirty="0" smtClean="0"/>
              <a:t> a bezpapírové zdravotnictví</a:t>
            </a:r>
          </a:p>
          <a:p>
            <a:pPr lvl="1"/>
            <a:r>
              <a:rPr lang="cs-CZ" sz="2000" dirty="0" smtClean="0"/>
              <a:t>Telemedicína</a:t>
            </a:r>
          </a:p>
          <a:p>
            <a:pPr lvl="1"/>
            <a:r>
              <a:rPr lang="cs-CZ" sz="2000" dirty="0" smtClean="0"/>
              <a:t>Elektronický zdravotní záznam</a:t>
            </a:r>
          </a:p>
          <a:p>
            <a:pPr lvl="1"/>
            <a:r>
              <a:rPr lang="cs-CZ" sz="2000" dirty="0" smtClean="0"/>
              <a:t>Nové služby založené na ICT</a:t>
            </a:r>
          </a:p>
          <a:p>
            <a:pPr lvl="1" algn="ctr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a zároveň</a:t>
            </a:r>
          </a:p>
          <a:p>
            <a:pPr lvl="1"/>
            <a:r>
              <a:rPr lang="cs-CZ" sz="2000" dirty="0" smtClean="0"/>
              <a:t>Ochrana soukromí</a:t>
            </a:r>
          </a:p>
          <a:p>
            <a:pPr lvl="1"/>
            <a:r>
              <a:rPr lang="cs-CZ" sz="2000" dirty="0" smtClean="0"/>
              <a:t>Právní ochrana</a:t>
            </a:r>
          </a:p>
          <a:p>
            <a:pPr lvl="1"/>
            <a:r>
              <a:rPr lang="cs-CZ" sz="2000" dirty="0" smtClean="0"/>
              <a:t>Finanční zdraví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Transformační projekt a procesy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Postupné kroky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 err="1" smtClean="0"/>
              <a:t>Multidoménová</a:t>
            </a:r>
            <a:r>
              <a:rPr lang="cs-CZ" sz="2000" dirty="0" smtClean="0"/>
              <a:t> struktura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 smtClean="0"/>
              <a:t>ERP systém s 1 účetním okruhem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 smtClean="0"/>
              <a:t>Personální informační systém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 smtClean="0"/>
              <a:t>Přístupový (</a:t>
            </a:r>
            <a:r>
              <a:rPr lang="cs-CZ" sz="2000" dirty="0" err="1" smtClean="0"/>
              <a:t>access</a:t>
            </a:r>
            <a:r>
              <a:rPr lang="cs-CZ" sz="2000" dirty="0" smtClean="0"/>
              <a:t>) systém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 smtClean="0"/>
              <a:t>Integrace aplikací</a:t>
            </a:r>
          </a:p>
          <a:p>
            <a:r>
              <a:rPr lang="cs-CZ" sz="2400" dirty="0" smtClean="0"/>
              <a:t>To znamená</a:t>
            </a:r>
          </a:p>
          <a:p>
            <a:pPr lvl="1"/>
            <a:r>
              <a:rPr lang="cs-CZ" sz="2000" dirty="0" smtClean="0"/>
              <a:t>on-line informace o identitě osob</a:t>
            </a:r>
          </a:p>
          <a:p>
            <a:pPr lvl="1"/>
            <a:r>
              <a:rPr lang="cs-CZ" sz="2000" dirty="0" smtClean="0"/>
              <a:t>role osob spravované personálním IS</a:t>
            </a: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 bwMode="auto">
          <a:xfrm>
            <a:off x="503266" y="4572008"/>
            <a:ext cx="8212138" cy="1428749"/>
          </a:xfrm>
          <a:prstGeom prst="rect">
            <a:avLst/>
          </a:prstGeom>
          <a:noFill/>
          <a:ln w="9525">
            <a:solidFill>
              <a:srgbClr val="1289C4"/>
            </a:solidFill>
            <a:miter lim="800000"/>
            <a:headEnd/>
            <a:tailEnd/>
          </a:ln>
        </p:spPr>
        <p:txBody>
          <a:bodyPr/>
          <a:lstStyle/>
          <a:p>
            <a:pPr marL="1009650" lvl="1" indent="-609600" algn="l">
              <a:lnSpc>
                <a:spcPts val="3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cs-CZ" sz="2800" kern="0" dirty="0">
              <a:solidFill>
                <a:srgbClr val="1289C4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Transformační projekt a procesy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Podpůrná infrastruktura ICT</a:t>
            </a:r>
          </a:p>
          <a:p>
            <a:pPr lvl="1"/>
            <a:r>
              <a:rPr lang="cs-CZ" sz="2000" dirty="0" smtClean="0"/>
              <a:t>Jednotně (centrálně) řízená, na internetových protokolech založená, vysokorychlostní páteřní síť propojující nemocnice navzájem</a:t>
            </a:r>
          </a:p>
          <a:p>
            <a:pPr lvl="1"/>
            <a:r>
              <a:rPr lang="cs-CZ" sz="2000" dirty="0" smtClean="0"/>
              <a:t>Pronájem temných vláken osvícených vlastní technologií mezi městy s realizací poslední míle</a:t>
            </a:r>
          </a:p>
          <a:p>
            <a:pPr lvl="1"/>
            <a:r>
              <a:rPr lang="cs-CZ" sz="2000" dirty="0" smtClean="0"/>
              <a:t>Napojení sítě na národní vědeckou počítačovou síť (NREN CESNET2) a internet, </a:t>
            </a:r>
            <a:r>
              <a:rPr lang="cs-CZ" sz="2000" dirty="0" err="1" smtClean="0"/>
              <a:t>EduRoam</a:t>
            </a:r>
            <a:endParaRPr lang="cs-CZ" sz="2000" dirty="0" smtClean="0"/>
          </a:p>
          <a:p>
            <a:pPr lvl="1"/>
            <a:r>
              <a:rPr lang="cs-CZ" sz="2000" dirty="0" smtClean="0"/>
              <a:t>Datové centrum </a:t>
            </a:r>
            <a:r>
              <a:rPr lang="cs-CZ" sz="2000" dirty="0" smtClean="0"/>
              <a:t>KZ</a:t>
            </a:r>
          </a:p>
          <a:p>
            <a:pPr lvl="1"/>
            <a:r>
              <a:rPr lang="cs-CZ" sz="2000" dirty="0" smtClean="0"/>
              <a:t>Integrační platforma Ensemble</a:t>
            </a:r>
          </a:p>
          <a:p>
            <a:pPr lvl="1"/>
            <a:r>
              <a:rPr lang="cs-CZ" sz="2000" dirty="0" err="1" smtClean="0"/>
              <a:t>Medical</a:t>
            </a:r>
            <a:r>
              <a:rPr lang="cs-CZ" sz="2000" dirty="0" smtClean="0"/>
              <a:t> archive </a:t>
            </a:r>
            <a:r>
              <a:rPr lang="cs-CZ" sz="2000" dirty="0" err="1" smtClean="0"/>
              <a:t>solution</a:t>
            </a:r>
            <a:r>
              <a:rPr lang="cs-CZ" sz="2000" dirty="0" smtClean="0"/>
              <a:t> –úložiště dat pro medicínské aplikace</a:t>
            </a: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Transformační projekt a procesy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71934" y="5500702"/>
            <a:ext cx="4643470" cy="571504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Privátní optická síť nemocnic</a:t>
            </a:r>
            <a:endParaRPr lang="cs-CZ" sz="2400" dirty="0" smtClean="0"/>
          </a:p>
        </p:txBody>
      </p:sp>
      <p:pic>
        <p:nvPicPr>
          <p:cNvPr id="4" name="Obrázek 5" descr="SuperBackBone KZCR_MZ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14488"/>
            <a:ext cx="5522924" cy="434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Rok 2009 – procesní audit Krajské zdravotní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500066"/>
          </a:xfrm>
        </p:spPr>
        <p:txBody>
          <a:bodyPr/>
          <a:lstStyle/>
          <a:p>
            <a:r>
              <a:rPr lang="cs-CZ" sz="2800" dirty="0" smtClean="0"/>
              <a:t>Měření zralosti procesů</a:t>
            </a:r>
            <a:r>
              <a:rPr lang="en-US" sz="2800" dirty="0" smtClean="0"/>
              <a:t>*</a:t>
            </a:r>
            <a:endParaRPr lang="cs-CZ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674" y="2714620"/>
            <a:ext cx="734037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6858016" y="5715016"/>
            <a:ext cx="185738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sto MT" pitchFamily="18" charset="0"/>
                <a:ea typeface="+mn-ea"/>
                <a:cs typeface="+mn-cs"/>
              </a:rPr>
              <a:t>*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sto MT" pitchFamily="18" charset="0"/>
                <a:ea typeface="+mn-ea"/>
                <a:cs typeface="+mn-cs"/>
              </a:rPr>
              <a:t> podle IDS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sto MT" pitchFamily="18" charset="0"/>
                <a:ea typeface="+mn-ea"/>
                <a:cs typeface="+mn-cs"/>
              </a:rPr>
              <a:t>Scheer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sto M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Rok 2009 – procesní audit Krajské zdravotní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743158"/>
            <a:ext cx="8286808" cy="432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7374" y="-24"/>
            <a:ext cx="4729138" cy="428628"/>
          </a:xfrm>
        </p:spPr>
        <p:txBody>
          <a:bodyPr/>
          <a:lstStyle/>
          <a:p>
            <a:r>
              <a:rPr lang="cs-CZ" sz="1800" dirty="0" smtClean="0"/>
              <a:t>Rok 2009 – procesní audit Krajské zdravotní</a:t>
            </a:r>
            <a:endParaRPr lang="cs-CZ" sz="1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56141" y="-915589"/>
            <a:ext cx="5831687" cy="885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Rok 2010 – procesní revize systému řízení KZ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Výstupem z procesního auditu je i návrh koncepce řízení KZ</a:t>
            </a:r>
          </a:p>
          <a:p>
            <a:pPr lvl="1"/>
            <a:r>
              <a:rPr lang="cs-CZ" sz="2400" dirty="0" smtClean="0"/>
              <a:t>Východiskem je procesní model KZ</a:t>
            </a:r>
          </a:p>
          <a:p>
            <a:pPr lvl="1"/>
            <a:r>
              <a:rPr lang="cs-CZ" sz="2400" dirty="0" smtClean="0"/>
              <a:t>Byla provedena analýza stávajících úzkých míst a potenciálů obecně a v jednotlivých procesních oblastech</a:t>
            </a:r>
          </a:p>
          <a:p>
            <a:pPr lvl="1"/>
            <a:r>
              <a:rPr lang="cs-CZ" sz="2400" dirty="0" smtClean="0"/>
              <a:t>Byl obecně definován cílový stav řízení procesů</a:t>
            </a:r>
          </a:p>
          <a:p>
            <a:pPr lvl="1"/>
            <a:r>
              <a:rPr lang="cs-CZ" sz="2400" dirty="0" smtClean="0"/>
              <a:t>Byla definována cílová zralost BPM (t+3 roky) v jednotlivých procesních oblastech</a:t>
            </a:r>
          </a:p>
          <a:p>
            <a:pPr lvl="1"/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s klinickými informačními systémy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5 nemocnic – 3 různé systémy ve 4 verzích</a:t>
            </a:r>
          </a:p>
          <a:p>
            <a:r>
              <a:rPr lang="cs-CZ" sz="2800" dirty="0" smtClean="0"/>
              <a:t>Integrační platforma Ensemble</a:t>
            </a:r>
          </a:p>
          <a:p>
            <a:r>
              <a:rPr lang="cs-CZ" sz="2800" dirty="0" smtClean="0"/>
              <a:t>Chybí interní standardizace procesů vedení zdravotních záznamů</a:t>
            </a:r>
          </a:p>
          <a:p>
            <a:r>
              <a:rPr lang="cs-CZ" sz="2800" dirty="0" smtClean="0"/>
              <a:t>Není společné úložiště zdravotních záznamů (kromě PACS)</a:t>
            </a:r>
          </a:p>
          <a:p>
            <a:r>
              <a:rPr lang="cs-CZ" sz="2800" dirty="0" smtClean="0"/>
              <a:t>Nejsou konsolidované laboratoře ani jejich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poznatky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Spojením neuspořádaných činností míra uspořádání celku klesá</a:t>
            </a:r>
          </a:p>
          <a:p>
            <a:r>
              <a:rPr lang="cs-CZ" sz="2000" dirty="0" smtClean="0"/>
              <a:t>Zavedení řádu do nové organizace jako je KZ trvá velmi dlouho</a:t>
            </a:r>
          </a:p>
          <a:p>
            <a:r>
              <a:rPr lang="cs-CZ" sz="2000" dirty="0" smtClean="0"/>
              <a:t>Činnosti a změny na sebe navazující je nutné vykonávat po sobě</a:t>
            </a:r>
          </a:p>
          <a:p>
            <a:r>
              <a:rPr lang="cs-CZ" sz="2000" dirty="0" smtClean="0"/>
              <a:t>Respektování tempa změn</a:t>
            </a:r>
          </a:p>
          <a:p>
            <a:r>
              <a:rPr lang="cs-CZ" sz="2000" dirty="0" smtClean="0"/>
              <a:t>Není </a:t>
            </a:r>
            <a:r>
              <a:rPr lang="cs-CZ" sz="2000" dirty="0" smtClean="0"/>
              <a:t>např. doimplementován </a:t>
            </a:r>
            <a:r>
              <a:rPr lang="cs-CZ" sz="2000" dirty="0" smtClean="0"/>
              <a:t>systém informační bezpečnosti (např. ISO 27001</a:t>
            </a:r>
            <a:r>
              <a:rPr lang="cs-CZ" sz="2000" dirty="0" smtClean="0"/>
              <a:t>) ani integrovaný systém řízení</a:t>
            </a:r>
            <a:endParaRPr lang="cs-CZ" sz="2000" dirty="0" smtClean="0"/>
          </a:p>
          <a:p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043378"/>
          </a:xfrm>
        </p:spPr>
        <p:txBody>
          <a:bodyPr/>
          <a:lstStyle/>
          <a:p>
            <a:r>
              <a:rPr lang="cs-CZ" sz="2400" dirty="0" smtClean="0"/>
              <a:t>Úvod</a:t>
            </a:r>
          </a:p>
          <a:p>
            <a:r>
              <a:rPr lang="cs-CZ" sz="2400" dirty="0" smtClean="0"/>
              <a:t>Rok </a:t>
            </a:r>
            <a:r>
              <a:rPr lang="cs-CZ" sz="2400" dirty="0" smtClean="0"/>
              <a:t>2007 – transformace 5 nemocnic do jediné a.s.</a:t>
            </a:r>
          </a:p>
          <a:p>
            <a:r>
              <a:rPr lang="cs-CZ" sz="2400" dirty="0" smtClean="0"/>
              <a:t>Transformační projekt a procesy</a:t>
            </a:r>
          </a:p>
          <a:p>
            <a:r>
              <a:rPr lang="cs-CZ" sz="2400" dirty="0" smtClean="0"/>
              <a:t>Rok 2009 – procesní audit Krajské zdravotní, a.s</a:t>
            </a:r>
          </a:p>
          <a:p>
            <a:r>
              <a:rPr lang="cs-CZ" sz="2400" dirty="0" smtClean="0"/>
              <a:t>Rok 2010 – procesní revize systému řízení </a:t>
            </a:r>
            <a:r>
              <a:rPr lang="cs-CZ" sz="2400" dirty="0" smtClean="0"/>
              <a:t>KZ</a:t>
            </a:r>
          </a:p>
          <a:p>
            <a:r>
              <a:rPr lang="cs-CZ" sz="2400" dirty="0" smtClean="0"/>
              <a:t>Problémy s klinickými informačními systémy</a:t>
            </a:r>
          </a:p>
          <a:p>
            <a:r>
              <a:rPr lang="cs-CZ" sz="2400" dirty="0" smtClean="0"/>
              <a:t>Obecné poznatky</a:t>
            </a:r>
          </a:p>
          <a:p>
            <a:r>
              <a:rPr lang="cs-CZ" sz="2400" dirty="0" smtClean="0"/>
              <a:t>Problémy s obrazovou dokumentací</a:t>
            </a:r>
          </a:p>
          <a:p>
            <a:r>
              <a:rPr lang="cs-CZ" sz="2400" dirty="0" smtClean="0"/>
              <a:t>Co bychom potřebovali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s obrazovou dokumentací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Zapojení do projektů </a:t>
            </a:r>
            <a:r>
              <a:rPr lang="cs-CZ" sz="2400" dirty="0" err="1" smtClean="0"/>
              <a:t>ePACS</a:t>
            </a:r>
            <a:r>
              <a:rPr lang="cs-CZ" sz="2400" dirty="0" smtClean="0"/>
              <a:t> a REDIMED</a:t>
            </a:r>
          </a:p>
          <a:p>
            <a:r>
              <a:rPr lang="cs-CZ" sz="2400" dirty="0" smtClean="0"/>
              <a:t>Strach </a:t>
            </a:r>
            <a:r>
              <a:rPr lang="cs-CZ" sz="2400" dirty="0" smtClean="0"/>
              <a:t>právního a IT útvarů odesílat </a:t>
            </a:r>
            <a:r>
              <a:rPr lang="cs-CZ" sz="2400" dirty="0" smtClean="0"/>
              <a:t>snímky mimo </a:t>
            </a:r>
            <a:r>
              <a:rPr lang="cs-CZ" sz="2400" dirty="0" smtClean="0"/>
              <a:t>organizaci</a:t>
            </a:r>
          </a:p>
          <a:p>
            <a:r>
              <a:rPr lang="cs-CZ" sz="2400" dirty="0" smtClean="0"/>
              <a:t>Negativní zkušenosti s vedením zdravotní dokumentace ze soudních sporů</a:t>
            </a:r>
          </a:p>
          <a:p>
            <a:r>
              <a:rPr lang="cs-CZ" sz="2400" dirty="0" smtClean="0"/>
              <a:t>Medicínský i ekonomický tlak na elektronickou výměnu snímků i dalších dokumentů</a:t>
            </a:r>
          </a:p>
          <a:p>
            <a:r>
              <a:rPr lang="cs-CZ" sz="2400" dirty="0" smtClean="0"/>
              <a:t>Ochota lékařů využívat i nezabezpečené postupy, včetně </a:t>
            </a:r>
            <a:r>
              <a:rPr lang="cs-CZ" sz="2400" dirty="0" smtClean="0"/>
              <a:t>emailu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s obrazovou dokumentací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Elektronický </a:t>
            </a:r>
            <a:r>
              <a:rPr lang="cs-CZ" sz="2400" dirty="0" smtClean="0"/>
              <a:t>dokument, který je postaven za určitých podmínek na roveň vyvolanému </a:t>
            </a:r>
            <a:r>
              <a:rPr lang="cs-CZ" sz="2400" dirty="0" err="1" smtClean="0"/>
              <a:t>rtg</a:t>
            </a:r>
            <a:r>
              <a:rPr lang="cs-CZ" sz="2400" dirty="0" smtClean="0"/>
              <a:t>. snímku alias papírové zdravotní dokumentaci, bude zaručenou cestou (</a:t>
            </a:r>
            <a:r>
              <a:rPr lang="cs-CZ" sz="2400" dirty="0" err="1" smtClean="0"/>
              <a:t>nepozměněně</a:t>
            </a:r>
            <a:r>
              <a:rPr lang="cs-CZ" sz="2400" dirty="0" smtClean="0"/>
              <a:t>) transportován mezi dvěma právnickými </a:t>
            </a:r>
            <a:r>
              <a:rPr lang="cs-CZ" sz="2400" dirty="0" smtClean="0"/>
              <a:t>osobami</a:t>
            </a:r>
          </a:p>
          <a:p>
            <a:r>
              <a:rPr lang="cs-CZ" sz="2400" dirty="0" smtClean="0"/>
              <a:t>S </a:t>
            </a:r>
            <a:r>
              <a:rPr lang="cs-CZ" sz="2400" dirty="0" smtClean="0"/>
              <a:t>průkazným datem vzniku a průkazně podepsaný zdravotnickou osobou, která je vůči pacientovi v roli ošetřujícího </a:t>
            </a:r>
            <a:r>
              <a:rPr lang="cs-CZ" sz="2400" dirty="0" smtClean="0"/>
              <a:t>lékaře, je </a:t>
            </a:r>
            <a:r>
              <a:rPr lang="cs-CZ" sz="2400" dirty="0" smtClean="0"/>
              <a:t>na druhé straně poskytnut analogicky </a:t>
            </a:r>
            <a:r>
              <a:rPr lang="cs-CZ" sz="2400" dirty="0" smtClean="0"/>
              <a:t>zdravotníkům </a:t>
            </a:r>
            <a:r>
              <a:rPr lang="cs-CZ" sz="2400" dirty="0" smtClean="0"/>
              <a:t>ve stejné roli a nikdy </a:t>
            </a:r>
            <a:r>
              <a:rPr lang="cs-CZ" sz="2400" dirty="0" smtClean="0"/>
              <a:t>jinak ?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s obrazovou dokumentací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Dodržování těchto pravidel musí být nějak (smluvně, organizačně, technicky) ošetřeno mezi poskytovatelem a </a:t>
            </a:r>
            <a:r>
              <a:rPr lang="cs-CZ" sz="2000" dirty="0" smtClean="0"/>
              <a:t>příjemcem.</a:t>
            </a:r>
          </a:p>
          <a:p>
            <a:r>
              <a:rPr lang="cs-CZ" sz="2000" dirty="0" smtClean="0"/>
              <a:t>Zřejmě </a:t>
            </a:r>
            <a:r>
              <a:rPr lang="cs-CZ" sz="2000" dirty="0" smtClean="0"/>
              <a:t>každý zdravotník, který potom systému svěří zdravotní záznam (resp. snímek pacienta), musí podepsat nějaké poučení a odpovědnost vůči KZ (na naší straně), že tam bude náležitě strkat jen to, co tam strkat </a:t>
            </a:r>
            <a:r>
              <a:rPr lang="cs-CZ" sz="2000" dirty="0" smtClean="0"/>
              <a:t>má (a co smí).</a:t>
            </a:r>
          </a:p>
          <a:p>
            <a:r>
              <a:rPr lang="cs-CZ" sz="2000" dirty="0" smtClean="0"/>
              <a:t>Totéž očekáváme u druhé strany</a:t>
            </a:r>
          </a:p>
          <a:p>
            <a:r>
              <a:rPr lang="cs-CZ" sz="2000" dirty="0" smtClean="0"/>
              <a:t>To není dostatečně podpořeno technologickou infrastrukturou</a:t>
            </a:r>
          </a:p>
          <a:p>
            <a:r>
              <a:rPr lang="cs-CZ" sz="2000" dirty="0" smtClean="0"/>
              <a:t>Obdobné problémy jsou i CD a DVD nosiči s dokumentací (především obrazovou), které si navíc pacient mnohdy zase odnáší</a:t>
            </a: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 dokumentace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Nejsme zřejmě připraveni věrohodně kooperovat na výměně propouštěcích zpráv, nálezů z laboratoří, patologie apod.</a:t>
            </a:r>
          </a:p>
          <a:p>
            <a:r>
              <a:rPr lang="cs-CZ" sz="2000" dirty="0" smtClean="0"/>
              <a:t>Nemáme žádný skutečný nebo virtuální archiv, o kterém bychom byli schopni říci, že dokumenty v něm uložené vznikly korektní cestou – že jsou to „ty pravé“ a „jediné“</a:t>
            </a:r>
          </a:p>
          <a:p>
            <a:r>
              <a:rPr lang="cs-CZ" sz="2000" dirty="0" smtClean="0"/>
              <a:t>Nemáme mechanismus, jak je automaticky vydávat či sdílet externím subjektům naše záznamy s ověřováním obou stran a </a:t>
            </a:r>
            <a:r>
              <a:rPr lang="cs-CZ" sz="2000" dirty="0" err="1" smtClean="0"/>
              <a:t>auditováním</a:t>
            </a:r>
            <a:r>
              <a:rPr lang="cs-CZ" sz="2000" dirty="0" smtClean="0"/>
              <a:t> procesu</a:t>
            </a:r>
          </a:p>
          <a:p>
            <a:r>
              <a:rPr lang="cs-CZ" sz="2000" dirty="0" smtClean="0"/>
              <a:t>A nemáme to tč. ani uvnitř KZ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bychom potřebovali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Aplikovatelné doporučené postupy pro praxi v ČR – „pravidla hry“</a:t>
            </a:r>
          </a:p>
          <a:p>
            <a:r>
              <a:rPr lang="cs-CZ" sz="2000" dirty="0" smtClean="0"/>
              <a:t>Externí registry zdravotnických profesionálů</a:t>
            </a:r>
          </a:p>
          <a:p>
            <a:r>
              <a:rPr lang="cs-CZ" sz="2000" dirty="0" smtClean="0"/>
              <a:t>Elektronické podpisy pro zdravotníky</a:t>
            </a:r>
          </a:p>
          <a:p>
            <a:r>
              <a:rPr lang="cs-CZ" sz="2000" dirty="0" smtClean="0"/>
              <a:t>Klinické informační systémy s prokazatelnou podporou vedení elektronické zdravotní dokumentace</a:t>
            </a:r>
          </a:p>
          <a:p>
            <a:r>
              <a:rPr lang="cs-CZ" sz="2000" dirty="0" smtClean="0"/>
              <a:t>Ověřování způsobilosti (i částečné) poskytovatelů zdravotní péče vést, poskytovat a sdílet elektronické zdravotní záznamy</a:t>
            </a:r>
          </a:p>
          <a:p>
            <a:r>
              <a:rPr lang="cs-CZ" sz="2000" dirty="0" smtClean="0"/>
              <a:t>Technologie a informační systémy, o kterých víme, že k této způsobilosti napomáhají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sz="2000" dirty="0" smtClean="0"/>
              <a:t>Krajská zdravotní, a.s.</a:t>
            </a:r>
          </a:p>
          <a:p>
            <a:pPr algn="ctr">
              <a:buNone/>
            </a:pPr>
            <a:r>
              <a:rPr lang="cs-CZ" sz="2000" dirty="0" smtClean="0"/>
              <a:t>Sociální péče 3316/12A</a:t>
            </a:r>
          </a:p>
          <a:p>
            <a:pPr algn="ctr">
              <a:buNone/>
            </a:pPr>
            <a:r>
              <a:rPr lang="cs-CZ" sz="2000" dirty="0" smtClean="0"/>
              <a:t>401 13 Ústí nad Labem</a:t>
            </a:r>
          </a:p>
          <a:p>
            <a:pPr algn="ctr">
              <a:buNone/>
            </a:pPr>
            <a:endParaRPr lang="cs-CZ" sz="1200" dirty="0" smtClean="0"/>
          </a:p>
          <a:p>
            <a:pPr algn="ctr">
              <a:buNone/>
            </a:pPr>
            <a:r>
              <a:rPr lang="cs-CZ" sz="2000" dirty="0" smtClean="0"/>
              <a:t>IČ 25488627</a:t>
            </a:r>
          </a:p>
          <a:p>
            <a:pPr algn="ctr">
              <a:buNone/>
            </a:pPr>
            <a:r>
              <a:rPr lang="cs-CZ" sz="2000" dirty="0" smtClean="0"/>
              <a:t>DIČ CZ25488627</a:t>
            </a:r>
          </a:p>
          <a:p>
            <a:pPr algn="ctr">
              <a:buNone/>
            </a:pPr>
            <a:endParaRPr lang="cs-CZ" sz="1400" dirty="0" smtClean="0"/>
          </a:p>
          <a:p>
            <a:pPr algn="ctr">
              <a:buNone/>
            </a:pPr>
            <a:r>
              <a:rPr lang="cs-CZ" sz="2000" dirty="0" smtClean="0"/>
              <a:t>Tel.: +420 477 114 011</a:t>
            </a:r>
          </a:p>
          <a:p>
            <a:pPr algn="ctr">
              <a:buNone/>
            </a:pPr>
            <a:r>
              <a:rPr lang="cs-CZ" sz="2000" dirty="0" smtClean="0"/>
              <a:t>Martin </a:t>
            </a:r>
            <a:r>
              <a:rPr lang="cs-CZ" sz="2000" dirty="0" smtClean="0"/>
              <a:t>Zeman, email: </a:t>
            </a:r>
            <a:r>
              <a:rPr lang="cs-CZ" sz="2000" dirty="0" err="1" smtClean="0"/>
              <a:t>Martin.Zeman</a:t>
            </a:r>
            <a:r>
              <a:rPr lang="cs-CZ" sz="2000" dirty="0" smtClean="0"/>
              <a:t>@</a:t>
            </a:r>
            <a:r>
              <a:rPr lang="cs-CZ" sz="2000" dirty="0" err="1" smtClean="0"/>
              <a:t>kzcr.eu</a:t>
            </a: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Rok 2007 – transformace 5 nemocnic</a:t>
            </a:r>
            <a:br>
              <a:rPr lang="cs-CZ" dirty="0" smtClean="0"/>
            </a:br>
            <a:r>
              <a:rPr lang="cs-CZ" dirty="0" smtClean="0"/>
              <a:t>do jediné a.s.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Výchozí situace</a:t>
            </a:r>
          </a:p>
          <a:p>
            <a:pPr lvl="1"/>
            <a:r>
              <a:rPr lang="cs-CZ" sz="2400" dirty="0" smtClean="0"/>
              <a:t>Od zrušení KÚNZ kráčela každá z nemocnic v Ústeckém kraji vlastní cestou</a:t>
            </a:r>
          </a:p>
          <a:p>
            <a:pPr lvl="1"/>
            <a:r>
              <a:rPr lang="cs-CZ" sz="2400" dirty="0" smtClean="0"/>
              <a:t>Přechodem nemocnic k VÚSC se příliš nezměnilo</a:t>
            </a:r>
          </a:p>
          <a:p>
            <a:pPr lvl="1"/>
            <a:r>
              <a:rPr lang="cs-CZ" sz="2400" dirty="0" smtClean="0"/>
              <a:t>Zřizovatel neuplatňoval koncepční přístup k řízení svých organizací stejného typu</a:t>
            </a:r>
          </a:p>
          <a:p>
            <a:pPr lvl="1"/>
            <a:r>
              <a:rPr lang="cs-CZ" sz="2400" dirty="0" smtClean="0"/>
              <a:t>Mohutnost infrastruktury Masarykovy nemocnice přesahuje souhrn infrastruktury ostatních 4 nemocnic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Rok 2007 – transformace 5 nemocnic</a:t>
            </a:r>
            <a:br>
              <a:rPr lang="cs-CZ" dirty="0" smtClean="0"/>
            </a:br>
            <a:r>
              <a:rPr lang="cs-CZ" dirty="0" smtClean="0"/>
              <a:t>do jediné a.s.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Výchozí situace</a:t>
            </a:r>
          </a:p>
          <a:p>
            <a:pPr lvl="1"/>
            <a:r>
              <a:rPr lang="cs-CZ" sz="2400" dirty="0" smtClean="0"/>
              <a:t>5 </a:t>
            </a:r>
            <a:r>
              <a:rPr lang="cs-CZ" sz="2400" dirty="0" smtClean="0"/>
              <a:t>nemocnic = 5 světů = 5 ICT</a:t>
            </a:r>
          </a:p>
          <a:p>
            <a:pPr lvl="1"/>
            <a:r>
              <a:rPr lang="cs-CZ" sz="2400" dirty="0" smtClean="0"/>
              <a:t>centrála </a:t>
            </a:r>
            <a:r>
              <a:rPr lang="cs-CZ" sz="2400" dirty="0" smtClean="0"/>
              <a:t>je světem č. 6</a:t>
            </a:r>
          </a:p>
          <a:p>
            <a:pPr lvl="1"/>
            <a:r>
              <a:rPr lang="cs-CZ" sz="2400" dirty="0" smtClean="0"/>
              <a:t>∞ </a:t>
            </a:r>
            <a:r>
              <a:rPr lang="cs-CZ" sz="2400" dirty="0" smtClean="0"/>
              <a:t>katalogů a </a:t>
            </a:r>
            <a:r>
              <a:rPr lang="cs-CZ" sz="2400" dirty="0" smtClean="0"/>
              <a:t>číselníků</a:t>
            </a:r>
          </a:p>
          <a:p>
            <a:pPr lvl="1"/>
            <a:r>
              <a:rPr lang="cs-CZ" sz="2400" dirty="0" smtClean="0"/>
              <a:t>chaos v systémech řízení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Rok 2007 – transformace 5 nemocnic</a:t>
            </a:r>
            <a:br>
              <a:rPr lang="cs-CZ" dirty="0" smtClean="0"/>
            </a:br>
            <a:r>
              <a:rPr lang="cs-CZ" dirty="0" smtClean="0"/>
              <a:t>do jediné a.s.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1. září 2007</a:t>
            </a:r>
          </a:p>
          <a:p>
            <a:pPr lvl="1"/>
            <a:r>
              <a:rPr lang="cs-CZ" sz="2400" dirty="0" smtClean="0"/>
              <a:t>5 nemocnic se transformuje do jediné organizace -</a:t>
            </a:r>
            <a:r>
              <a:rPr lang="en-US" sz="2400" dirty="0" smtClean="0"/>
              <a:t>&gt;</a:t>
            </a:r>
            <a:r>
              <a:rPr lang="cs-CZ" sz="2400" dirty="0" smtClean="0"/>
              <a:t> Krajská zdravotní, a.s.</a:t>
            </a:r>
          </a:p>
          <a:p>
            <a:pPr lvl="1"/>
            <a:r>
              <a:rPr lang="cs-CZ" sz="2400" dirty="0" smtClean="0"/>
              <a:t>5 nemocnic -</a:t>
            </a:r>
            <a:r>
              <a:rPr lang="en-US" sz="2400" dirty="0" smtClean="0"/>
              <a:t>&gt;</a:t>
            </a:r>
            <a:r>
              <a:rPr lang="cs-CZ" sz="2400" dirty="0" smtClean="0"/>
              <a:t> 1 firma -</a:t>
            </a:r>
            <a:r>
              <a:rPr lang="en-US" sz="2400" dirty="0" smtClean="0"/>
              <a:t>&gt;</a:t>
            </a:r>
            <a:r>
              <a:rPr lang="cs-CZ" sz="2400" dirty="0" smtClean="0"/>
              <a:t> jedno ZZ</a:t>
            </a:r>
          </a:p>
          <a:p>
            <a:pPr lvl="1"/>
            <a:r>
              <a:rPr lang="cs-CZ" sz="2400" dirty="0" smtClean="0"/>
              <a:t>Centrála společnosti Krajská zdravotní v sídle Masarykovy nemocnice v Ústí nad Labem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Rok 2007 – transformace 5 nemocnic</a:t>
            </a:r>
            <a:br>
              <a:rPr lang="cs-CZ" dirty="0" smtClean="0"/>
            </a:br>
            <a:r>
              <a:rPr lang="cs-CZ" dirty="0" smtClean="0"/>
              <a:t>do jediné a.s.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28802"/>
            <a:ext cx="4471990" cy="1000132"/>
          </a:xfrm>
        </p:spPr>
        <p:txBody>
          <a:bodyPr/>
          <a:lstStyle/>
          <a:p>
            <a:r>
              <a:rPr lang="cs-CZ" sz="2400" dirty="0" smtClean="0"/>
              <a:t>Charakteristika organizace:</a:t>
            </a:r>
          </a:p>
        </p:txBody>
      </p:sp>
      <p:pic>
        <p:nvPicPr>
          <p:cNvPr id="5" name="Picture 6" descr="Ústecký kra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3511" y="4357694"/>
            <a:ext cx="2810489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/>
        </p:nvGraphicFramePr>
        <p:xfrm>
          <a:off x="214337" y="3357576"/>
          <a:ext cx="7786687" cy="200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500562" y="1928802"/>
            <a:ext cx="43577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003366"/>
                </a:solidFill>
                <a:latin typeface="Calisto MT" pitchFamily="18" charset="0"/>
                <a:cs typeface="+mn-cs"/>
              </a:rPr>
              <a:t>stav aktiv společnosti 5 miliard Kč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003366"/>
                </a:solidFill>
                <a:latin typeface="Calisto MT" pitchFamily="18" charset="0"/>
                <a:cs typeface="+mn-cs"/>
              </a:rPr>
              <a:t>základní kapitál 3,6 miliardy Kč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003366"/>
                </a:solidFill>
                <a:latin typeface="Calisto MT" pitchFamily="18" charset="0"/>
                <a:cs typeface="+mn-cs"/>
              </a:rPr>
              <a:t>plánované výnosy  4,5 miliardy Kč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003366"/>
                </a:solidFill>
                <a:latin typeface="Calisto MT" pitchFamily="18" charset="0"/>
                <a:cs typeface="+mn-cs"/>
              </a:rPr>
              <a:t>celkem 6237 zaměstnanců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sto M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Transformační projekt a procesy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Očekávané změny</a:t>
            </a:r>
          </a:p>
          <a:p>
            <a:pPr lvl="1"/>
            <a:r>
              <a:rPr lang="cs-CZ" sz="2000" dirty="0" smtClean="0"/>
              <a:t>Vyčlenění servisních činností</a:t>
            </a:r>
          </a:p>
          <a:p>
            <a:pPr lvl="1"/>
            <a:r>
              <a:rPr lang="cs-CZ" sz="2000" dirty="0" smtClean="0"/>
              <a:t>1 firma = 1 ICT</a:t>
            </a:r>
          </a:p>
          <a:p>
            <a:pPr lvl="1"/>
            <a:r>
              <a:rPr lang="cs-CZ" sz="2000" dirty="0" smtClean="0"/>
              <a:t>Změny v IS/ICT a jejich řízení budou podporovat a urychlovat využití potenciálu zefektivnění (zrychlení, zjednodušení, zlevnění) procesů v nově vzniklé společnosti</a:t>
            </a:r>
          </a:p>
          <a:p>
            <a:pPr lvl="1"/>
            <a:r>
              <a:rPr lang="cs-CZ" sz="2000" dirty="0" smtClean="0"/>
              <a:t>KZ zkonsoliduje IS/ICT infrastrukturu a srovná míru vyspělosti procesů ve všech svých částech </a:t>
            </a:r>
          </a:p>
          <a:p>
            <a:pPr lvl="1"/>
            <a:r>
              <a:rPr lang="cs-CZ" sz="2000" dirty="0" smtClean="0"/>
              <a:t>Analogicky v dalších procesech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Transformační projekt a procesy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Motto</a:t>
            </a:r>
          </a:p>
          <a:p>
            <a:pPr lvl="1"/>
            <a:r>
              <a:rPr lang="cs-CZ" sz="1800" dirty="0" smtClean="0"/>
              <a:t>Chceme být zákaznicky orientovanou společností, opírající se o všestranně vzdělané, vnitřně motivované a se strategií ztotožněné zaměstnance. </a:t>
            </a:r>
          </a:p>
          <a:p>
            <a:r>
              <a:rPr lang="cs-CZ" sz="2000" dirty="0" smtClean="0"/>
              <a:t>Vize</a:t>
            </a:r>
          </a:p>
          <a:p>
            <a:pPr lvl="1"/>
            <a:r>
              <a:rPr lang="cs-CZ" sz="1800" b="1" dirty="0" smtClean="0"/>
              <a:t>Usilujeme o dodržování jednotných standardů poskytované zdravotní péče a dalších služeb v celé naší společnosti</a:t>
            </a:r>
            <a:r>
              <a:rPr lang="cs-CZ" sz="1800" dirty="0" smtClean="0"/>
              <a:t> a budujeme špičková zdravotnická centra prosazující se i v mezinárodní konkurenci. </a:t>
            </a:r>
          </a:p>
          <a:p>
            <a:pPr lvl="1"/>
            <a:r>
              <a:rPr lang="cs-CZ" sz="1800" dirty="0" smtClean="0"/>
              <a:t>Chceme být nejen velkým, ale i vyhledávaným zaměstnavatelem, umožňujícím kontinuální rozšiřování znalostí a dovedností svých pracovníků. </a:t>
            </a:r>
          </a:p>
        </p:txBody>
      </p:sp>
      <p:sp>
        <p:nvSpPr>
          <p:cNvPr id="4" name="Elipsa 4"/>
          <p:cNvSpPr>
            <a:spLocks noChangeArrowheads="1"/>
          </p:cNvSpPr>
          <p:nvPr/>
        </p:nvSpPr>
        <p:spPr bwMode="auto">
          <a:xfrm>
            <a:off x="0" y="3429000"/>
            <a:ext cx="9001155" cy="114300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Transformační projekt a procesy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Strategie</a:t>
            </a:r>
          </a:p>
          <a:p>
            <a:pPr lvl="1"/>
            <a:r>
              <a:rPr lang="cs-CZ" sz="2400" dirty="0" smtClean="0"/>
              <a:t>Orientace na zákazníka</a:t>
            </a:r>
          </a:p>
          <a:p>
            <a:pPr lvl="1"/>
            <a:r>
              <a:rPr lang="cs-CZ" sz="2400" dirty="0" smtClean="0"/>
              <a:t>Vůdčí úloha ve zdravotnictví Ústeckého kraje, přesahující do širšího regionu</a:t>
            </a:r>
          </a:p>
          <a:p>
            <a:pPr lvl="1"/>
            <a:r>
              <a:rPr lang="cs-CZ" sz="2400" dirty="0" smtClean="0"/>
              <a:t>Univerzitní nemocnice součástí Krajské zdravotní, a.s.</a:t>
            </a:r>
          </a:p>
          <a:p>
            <a:pPr lvl="1"/>
            <a:r>
              <a:rPr lang="cs-CZ" sz="2400" dirty="0" smtClean="0"/>
              <a:t>Finanční stabilita</a:t>
            </a:r>
          </a:p>
          <a:p>
            <a:pPr lvl="1"/>
            <a:r>
              <a:rPr lang="cs-CZ" sz="2400" b="1" dirty="0" smtClean="0"/>
              <a:t>Jednotná firemní kultura při zachování vnitřní soutěživosti</a:t>
            </a:r>
          </a:p>
        </p:txBody>
      </p:sp>
      <p:sp>
        <p:nvSpPr>
          <p:cNvPr id="4" name="Elipsa 4"/>
          <p:cNvSpPr>
            <a:spLocks noChangeArrowheads="1"/>
          </p:cNvSpPr>
          <p:nvPr/>
        </p:nvSpPr>
        <p:spPr bwMode="auto">
          <a:xfrm>
            <a:off x="0" y="4857761"/>
            <a:ext cx="9001155" cy="114300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pro MEDSOF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pro MEDSOFT</Template>
  <TotalTime>629</TotalTime>
  <Words>1068</Words>
  <Application>Microsoft Office PowerPoint</Application>
  <PresentationFormat>Předvádění na obrazovce (4:3)</PresentationFormat>
  <Paragraphs>152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Šablona pro MEDSOFT</vt:lpstr>
      <vt:lpstr>Potíže s přechodem na elektronicky vedenou zdravotní dokumentaci v Krajské zdravotní, a.s.</vt:lpstr>
      <vt:lpstr>Osnova</vt:lpstr>
      <vt:lpstr>Rok 2007 – transformace 5 nemocnic do jediné a.s.</vt:lpstr>
      <vt:lpstr>Rok 2007 – transformace 5 nemocnic do jediné a.s.</vt:lpstr>
      <vt:lpstr>Rok 2007 – transformace 5 nemocnic do jediné a.s.</vt:lpstr>
      <vt:lpstr>Rok 2007 – transformace 5 nemocnic do jediné a.s.</vt:lpstr>
      <vt:lpstr>Transformační projekt a procesy</vt:lpstr>
      <vt:lpstr>Transformační projekt a procesy</vt:lpstr>
      <vt:lpstr>Transformační projekt a procesy</vt:lpstr>
      <vt:lpstr>Transformační projekt a procesy</vt:lpstr>
      <vt:lpstr>Transformační projekt a procesy</vt:lpstr>
      <vt:lpstr>Transformační projekt a procesy</vt:lpstr>
      <vt:lpstr>Transformační projekt a procesy</vt:lpstr>
      <vt:lpstr>Rok 2009 – procesní audit Krajské zdravotní</vt:lpstr>
      <vt:lpstr>Rok 2009 – procesní audit Krajské zdravotní</vt:lpstr>
      <vt:lpstr>Rok 2009 – procesní audit Krajské zdravotní</vt:lpstr>
      <vt:lpstr>Rok 2010 – procesní revize systému řízení KZ</vt:lpstr>
      <vt:lpstr>Problémy s klinickými informačními systémy</vt:lpstr>
      <vt:lpstr>Obecné poznatky</vt:lpstr>
      <vt:lpstr>Problémy s obrazovou dokumentací</vt:lpstr>
      <vt:lpstr>Problémy s obrazovou dokumentací</vt:lpstr>
      <vt:lpstr>Problémy s obrazovou dokumentací</vt:lpstr>
      <vt:lpstr>Ostatní dokumentace</vt:lpstr>
      <vt:lpstr>Co bychom potřebovali</vt:lpstr>
      <vt:lpstr>Kontakt</vt:lpstr>
    </vt:vector>
  </TitlesOfParts>
  <Company>Masarykova nemocnice v Ústí nad Labem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1 žřčsa</dc:title>
  <dc:creator>Martin Zeman</dc:creator>
  <cp:lastModifiedBy>Martin Zeman</cp:lastModifiedBy>
  <cp:revision>91</cp:revision>
  <dcterms:created xsi:type="dcterms:W3CDTF">2010-03-30T18:13:31Z</dcterms:created>
  <dcterms:modified xsi:type="dcterms:W3CDTF">2010-05-25T08:08:22Z</dcterms:modified>
</cp:coreProperties>
</file>